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6858000" cx="12192000"/>
  <p:notesSz cx="6858000" cy="9144000"/>
  <p:embeddedFontLst>
    <p:embeddedFont>
      <p:font typeface="Libre Franklin"/>
      <p:regular r:id="rId16"/>
      <p:bold r:id="rId17"/>
      <p:italic r:id="rId18"/>
      <p:boldItalic r:id="rId19"/>
    </p:embeddedFont>
    <p:embeddedFont>
      <p:font typeface="Libre Franklin Medium"/>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4" roundtripDataSignature="AMtx7misJTkWt5Q/WNheFqqUcvA+PooDF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LibreFranklinMedium-regular.fntdata"/><Relationship Id="rId11" Type="http://schemas.openxmlformats.org/officeDocument/2006/relationships/slide" Target="slides/slide7.xml"/><Relationship Id="rId22" Type="http://schemas.openxmlformats.org/officeDocument/2006/relationships/font" Target="fonts/LibreFranklinMedium-italic.fntdata"/><Relationship Id="rId10" Type="http://schemas.openxmlformats.org/officeDocument/2006/relationships/slide" Target="slides/slide6.xml"/><Relationship Id="rId21" Type="http://schemas.openxmlformats.org/officeDocument/2006/relationships/font" Target="fonts/LibreFranklinMedium-bold.fntdata"/><Relationship Id="rId13" Type="http://schemas.openxmlformats.org/officeDocument/2006/relationships/slide" Target="slides/slide9.xml"/><Relationship Id="rId24" Type="http://customschemas.google.com/relationships/presentationmetadata" Target="metadata"/><Relationship Id="rId12" Type="http://schemas.openxmlformats.org/officeDocument/2006/relationships/slide" Target="slides/slide8.xml"/><Relationship Id="rId23" Type="http://schemas.openxmlformats.org/officeDocument/2006/relationships/font" Target="fonts/LibreFranklinMedium-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LibreFranklin-bold.fntdata"/><Relationship Id="rId16" Type="http://schemas.openxmlformats.org/officeDocument/2006/relationships/font" Target="fonts/LibreFranklin-regular.fntdata"/><Relationship Id="rId5" Type="http://schemas.openxmlformats.org/officeDocument/2006/relationships/slide" Target="slides/slide1.xml"/><Relationship Id="rId19" Type="http://schemas.openxmlformats.org/officeDocument/2006/relationships/font" Target="fonts/LibreFranklin-boldItalic.fntdata"/><Relationship Id="rId6" Type="http://schemas.openxmlformats.org/officeDocument/2006/relationships/slide" Target="slides/slide2.xml"/><Relationship Id="rId18" Type="http://schemas.openxmlformats.org/officeDocument/2006/relationships/font" Target="fonts/LibreFranklin-italic.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 name="Google Shape;4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800"/>
              <a:buFont typeface="Calibri"/>
              <a:buNone/>
            </a:pPr>
            <a:r>
              <a:rPr lang="en-US" sz="800" u="sng">
                <a:solidFill>
                  <a:schemeClr val="dk1"/>
                </a:solidFill>
                <a:latin typeface="Calibri"/>
                <a:ea typeface="Calibri"/>
                <a:cs typeface="Calibri"/>
                <a:sym typeface="Calibri"/>
              </a:rPr>
              <a:t>READ ME: 2025 ASSIP Presentation Template Instructions</a:t>
            </a:r>
            <a:endParaRPr sz="800">
              <a:solidFill>
                <a:schemeClr val="dk1"/>
              </a:solidFill>
              <a:latin typeface="Calibri"/>
              <a:ea typeface="Calibri"/>
              <a:cs typeface="Calibri"/>
              <a:sym typeface="Calibri"/>
            </a:endParaRPr>
          </a:p>
          <a:p>
            <a:pPr indent="0" lvl="0" marL="0" rtl="0" algn="l">
              <a:lnSpc>
                <a:spcPct val="80000"/>
              </a:lnSpc>
              <a:spcBef>
                <a:spcPts val="210"/>
              </a:spcBef>
              <a:spcAft>
                <a:spcPts val="0"/>
              </a:spcAft>
              <a:buClr>
                <a:schemeClr val="dk1"/>
              </a:buClr>
              <a:buSzPts val="800"/>
              <a:buFont typeface="Calibri"/>
              <a:buNone/>
            </a:pPr>
            <a:r>
              <a:rPr lang="en-US" sz="800" u="sng">
                <a:solidFill>
                  <a:schemeClr val="dk1"/>
                </a:solidFill>
                <a:latin typeface="Calibri"/>
                <a:ea typeface="Calibri"/>
                <a:cs typeface="Calibri"/>
                <a:sym typeface="Calibri"/>
              </a:rPr>
              <a:t>Read this section before using the template. </a:t>
            </a:r>
            <a:endParaRPr sz="800">
              <a:solidFill>
                <a:schemeClr val="dk1"/>
              </a:solidFill>
              <a:latin typeface="Calibri"/>
              <a:ea typeface="Calibri"/>
              <a:cs typeface="Calibri"/>
              <a:sym typeface="Calibri"/>
            </a:endParaRPr>
          </a:p>
          <a:p>
            <a:pPr indent="0" lvl="0" marL="0" rtl="0" algn="l">
              <a:lnSpc>
                <a:spcPct val="80000"/>
              </a:lnSpc>
              <a:spcBef>
                <a:spcPts val="210"/>
              </a:spcBef>
              <a:spcAft>
                <a:spcPts val="0"/>
              </a:spcAft>
              <a:buClr>
                <a:schemeClr val="dk1"/>
              </a:buClr>
              <a:buSzPts val="800"/>
              <a:buFont typeface="Calibri"/>
              <a:buNone/>
            </a:pPr>
            <a:r>
              <a:rPr lang="en-US" sz="800">
                <a:solidFill>
                  <a:schemeClr val="dk1"/>
                </a:solidFill>
                <a:latin typeface="Calibri"/>
                <a:ea typeface="Calibri"/>
                <a:cs typeface="Calibri"/>
                <a:sym typeface="Calibri"/>
              </a:rPr>
              <a:t>Questions? Email Dr. Haymond Still at cosassip@gmu.edu</a:t>
            </a:r>
            <a:endParaRPr/>
          </a:p>
          <a:p>
            <a:pPr indent="0" lvl="0" marL="0" rtl="0" algn="l">
              <a:spcBef>
                <a:spcPts val="0"/>
              </a:spcBef>
              <a:spcAft>
                <a:spcPts val="0"/>
              </a:spcAft>
              <a:buNone/>
            </a:pPr>
            <a:r>
              <a:t/>
            </a:r>
            <a:endParaRPr/>
          </a:p>
          <a:p>
            <a:pPr indent="0" lvl="0" marL="0" marR="0" rtl="0" algn="l">
              <a:lnSpc>
                <a:spcPct val="80000"/>
              </a:lnSpc>
              <a:spcBef>
                <a:spcPts val="210"/>
              </a:spcBef>
              <a:spcAft>
                <a:spcPts val="0"/>
              </a:spcAft>
              <a:buClr>
                <a:schemeClr val="dk1"/>
              </a:buClr>
              <a:buSzPts val="800"/>
              <a:buFont typeface="Calibri"/>
              <a:buNone/>
            </a:pPr>
            <a:r>
              <a:rPr lang="en-US" sz="800">
                <a:solidFill>
                  <a:schemeClr val="dk1"/>
                </a:solidFill>
                <a:latin typeface="Calibri"/>
                <a:ea typeface="Calibri"/>
                <a:cs typeface="Calibri"/>
                <a:sym typeface="Calibri"/>
              </a:rPr>
              <a:t>This is a template for you to use as is or modify WITH MENTOR’S input.  </a:t>
            </a:r>
            <a:endParaRPr sz="1600"/>
          </a:p>
          <a:p>
            <a:pPr indent="0" lvl="0" marL="0" rtl="0" algn="l">
              <a:lnSpc>
                <a:spcPct val="80000"/>
              </a:lnSpc>
              <a:spcBef>
                <a:spcPts val="210"/>
              </a:spcBef>
              <a:spcAft>
                <a:spcPts val="0"/>
              </a:spcAft>
              <a:buClr>
                <a:schemeClr val="dk1"/>
              </a:buClr>
              <a:buSzPts val="1600"/>
              <a:buFont typeface="Calibri"/>
              <a:buNone/>
            </a:pPr>
            <a:r>
              <a:rPr b="1" lang="en-US" sz="1600">
                <a:solidFill>
                  <a:schemeClr val="dk1"/>
                </a:solidFill>
                <a:latin typeface="Calibri"/>
                <a:ea typeface="Calibri"/>
                <a:cs typeface="Calibri"/>
                <a:sym typeface="Calibri"/>
              </a:rPr>
              <a:t>Your mentor must approve your slide deck!  </a:t>
            </a:r>
            <a:endParaRPr/>
          </a:p>
          <a:p>
            <a:pPr indent="0" lvl="0" marL="0" rtl="0" algn="l">
              <a:lnSpc>
                <a:spcPct val="80000"/>
              </a:lnSpc>
              <a:spcBef>
                <a:spcPts val="210"/>
              </a:spcBef>
              <a:spcAft>
                <a:spcPts val="0"/>
              </a:spcAft>
              <a:buClr>
                <a:schemeClr val="dk1"/>
              </a:buClr>
              <a:buSzPts val="800"/>
              <a:buFont typeface="Calibri"/>
              <a:buNone/>
            </a:pPr>
            <a:r>
              <a:t/>
            </a:r>
            <a:endParaRPr sz="800">
              <a:solidFill>
                <a:schemeClr val="dk1"/>
              </a:solidFill>
              <a:latin typeface="Calibri"/>
              <a:ea typeface="Calibri"/>
              <a:cs typeface="Calibri"/>
              <a:sym typeface="Calibri"/>
            </a:endParaRPr>
          </a:p>
          <a:p>
            <a:pPr indent="0" lvl="0" marL="0" rtl="0" algn="l">
              <a:lnSpc>
                <a:spcPct val="80000"/>
              </a:lnSpc>
              <a:spcBef>
                <a:spcPts val="210"/>
              </a:spcBef>
              <a:spcAft>
                <a:spcPts val="0"/>
              </a:spcAft>
              <a:buClr>
                <a:schemeClr val="dk1"/>
              </a:buClr>
              <a:buSzPts val="800"/>
              <a:buFont typeface="Calibri"/>
              <a:buNone/>
            </a:pPr>
            <a:r>
              <a:rPr b="1" lang="en-US" sz="800">
                <a:solidFill>
                  <a:schemeClr val="dk1"/>
                </a:solidFill>
                <a:latin typeface="Calibri"/>
                <a:ea typeface="Calibri"/>
                <a:cs typeface="Calibri"/>
                <a:sym typeface="Calibri"/>
              </a:rPr>
              <a:t>Remember to save the finished slides under the file name:</a:t>
            </a:r>
            <a:endParaRPr b="1"/>
          </a:p>
          <a:p>
            <a:pPr indent="0" lvl="0" marL="0" rtl="0" algn="l">
              <a:lnSpc>
                <a:spcPct val="80000"/>
              </a:lnSpc>
              <a:spcBef>
                <a:spcPts val="210"/>
              </a:spcBef>
              <a:spcAft>
                <a:spcPts val="0"/>
              </a:spcAft>
              <a:buClr>
                <a:schemeClr val="dk1"/>
              </a:buClr>
              <a:buSzPts val="800"/>
              <a:buFont typeface="Calibri"/>
              <a:buNone/>
            </a:pPr>
            <a:r>
              <a:rPr lang="en-US" sz="800">
                <a:solidFill>
                  <a:schemeClr val="dk1"/>
                </a:solidFill>
                <a:latin typeface="Calibri"/>
                <a:ea typeface="Calibri"/>
                <a:cs typeface="Calibri"/>
                <a:sym typeface="Calibri"/>
              </a:rPr>
              <a:t>MentorsLastName_YourFirstName_YourLastName_2025ASSIP_PRESENTATION</a:t>
            </a:r>
            <a:endParaRPr/>
          </a:p>
          <a:p>
            <a:pPr indent="0" lvl="0" marL="0" rtl="0" algn="l">
              <a:lnSpc>
                <a:spcPct val="80000"/>
              </a:lnSpc>
              <a:spcBef>
                <a:spcPts val="210"/>
              </a:spcBef>
              <a:spcAft>
                <a:spcPts val="0"/>
              </a:spcAft>
              <a:buClr>
                <a:schemeClr val="dk1"/>
              </a:buClr>
              <a:buSzPts val="800"/>
              <a:buFont typeface="Calibri"/>
              <a:buNone/>
            </a:pPr>
            <a:r>
              <a:t/>
            </a:r>
            <a:endParaRPr sz="800">
              <a:solidFill>
                <a:schemeClr val="dk1"/>
              </a:solidFill>
              <a:latin typeface="Calibri"/>
              <a:ea typeface="Calibri"/>
              <a:cs typeface="Calibri"/>
              <a:sym typeface="Calibri"/>
            </a:endParaRPr>
          </a:p>
          <a:p>
            <a:pPr indent="0" lvl="0" marL="0" rtl="0" algn="l">
              <a:lnSpc>
                <a:spcPct val="80000"/>
              </a:lnSpc>
              <a:spcBef>
                <a:spcPts val="210"/>
              </a:spcBef>
              <a:spcAft>
                <a:spcPts val="0"/>
              </a:spcAft>
              <a:buClr>
                <a:schemeClr val="dk1"/>
              </a:buClr>
              <a:buSzPts val="800"/>
              <a:buFont typeface="Calibri"/>
              <a:buNone/>
            </a:pPr>
            <a:r>
              <a:rPr lang="en-US" sz="800">
                <a:solidFill>
                  <a:schemeClr val="dk1"/>
                </a:solidFill>
                <a:latin typeface="Calibri"/>
                <a:ea typeface="Calibri"/>
                <a:cs typeface="Calibri"/>
                <a:sym typeface="Calibri"/>
              </a:rPr>
              <a:t>Submit the slides of the saved presentation to Dr. Haymond Still no later than 5pm on Thursday, July 31</a:t>
            </a:r>
            <a:r>
              <a:rPr baseline="30000" lang="en-US" sz="800">
                <a:solidFill>
                  <a:schemeClr val="dk1"/>
                </a:solidFill>
                <a:latin typeface="Calibri"/>
                <a:ea typeface="Calibri"/>
                <a:cs typeface="Calibri"/>
                <a:sym typeface="Calibri"/>
              </a:rPr>
              <a:t>st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Slide specific Notes: Replace the “FirstName LastName” text with the names of all authors of the study. The first name should be yours (it’s your poster!), and the last name should be your mentor’s. In between are the other graduate students, postdocs, research faculty, or other ASSIP interns who contributed to the project.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After each name, you’ll have a superscript that denotes the affiliation of the author. For you, you are welcome to list your high school or college. Most of the affiliations will be something like this: “Department of Computer Science, College of Engineering and Computing, George Mason University, Fairfax, VA” or “Center for Applied Proteomics and Molecular Medicine, College of Science, George Mason University, Fairfax VA.” Ask your mentor about their department if you aren’t sure what it is. </a:t>
            </a:r>
            <a:endParaRPr/>
          </a:p>
        </p:txBody>
      </p:sp>
      <p:sp>
        <p:nvSpPr>
          <p:cNvPr id="43" name="Google Shape;4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723bf26ef9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723bf26ef9_0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 name="Google Shape;169;g3723bf26ef9_0_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 name="Google Shape;51;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 name="Google Shape;52;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 name="Google Shape;6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 name="Google Shape;6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 name="Google Shape;8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 name="Google Shape;8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37253eea4fc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g37253eea4fc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g37253eea4fc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1, 3, 4 together. 2,5 not reliable noisy y-shift etc.</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You can see for example, most pronounced middle row (med temp), closely packed so giving consistent velocity. same velocity at both edges and throughout loop. not like </a:t>
            </a:r>
            <a:r>
              <a:rPr lang="en-US"/>
              <a:t>we're</a:t>
            </a:r>
            <a:r>
              <a:rPr lang="en-US"/>
              <a:t> seeing center moving slower (consistent). However, all graphs show that from all loops. </a:t>
            </a:r>
            <a:r>
              <a:rPr lang="en-US"/>
              <a:t>color</a:t>
            </a:r>
            <a:r>
              <a:rPr lang="en-US"/>
              <a:t> lines and hoter are noisier cus many are weaker but even they show the same behavior. </a:t>
            </a:r>
            <a:endParaRPr/>
          </a:p>
        </p:txBody>
      </p:sp>
      <p:sp>
        <p:nvSpPr>
          <p:cNvPr id="107" name="Google Shape;10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Doppler shift: </a:t>
            </a:r>
            <a:r>
              <a:rPr lang="en-US" sz="1800">
                <a:latin typeface="Libre Franklin"/>
                <a:ea typeface="Libre Franklin"/>
                <a:cs typeface="Libre Franklin"/>
                <a:sym typeface="Libre Franklin"/>
              </a:rPr>
              <a:t>  </a:t>
            </a:r>
            <a:r>
              <a:rPr lang="en-US"/>
              <a:t>difference in wavelengths emitted by a celestial object</a:t>
            </a:r>
            <a:endParaRPr/>
          </a:p>
          <a:p>
            <a:pPr indent="0" lvl="0" marL="0" rtl="0" algn="l">
              <a:spcBef>
                <a:spcPts val="0"/>
              </a:spcBef>
              <a:spcAft>
                <a:spcPts val="0"/>
              </a:spcAft>
              <a:buNone/>
            </a:pPr>
            <a:r>
              <a:t/>
            </a:r>
            <a:endParaRPr/>
          </a:p>
        </p:txBody>
      </p:sp>
      <p:sp>
        <p:nvSpPr>
          <p:cNvPr id="118" name="Google Shape;11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724047c8e1_1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g3724047c8e1_1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g3724047c8e1_1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2"/>
        </a:solidFill>
      </p:bgPr>
    </p:bg>
    <p:spTree>
      <p:nvGrpSpPr>
        <p:cNvPr id="15" name="Shape 15"/>
        <p:cNvGrpSpPr/>
        <p:nvPr/>
      </p:nvGrpSpPr>
      <p:grpSpPr>
        <a:xfrm>
          <a:off x="0" y="0"/>
          <a:ext cx="0" cy="0"/>
          <a:chOff x="0" y="0"/>
          <a:chExt cx="0" cy="0"/>
        </a:xfrm>
      </p:grpSpPr>
      <p:pic>
        <p:nvPicPr>
          <p:cNvPr id="16" name="Google Shape;16;p14"/>
          <p:cNvPicPr preferRelativeResize="0"/>
          <p:nvPr/>
        </p:nvPicPr>
        <p:blipFill rotWithShape="1">
          <a:blip r:embed="rId2">
            <a:alphaModFix amt="20000"/>
          </a:blip>
          <a:srcRect b="19027" l="0" r="0" t="0"/>
          <a:stretch/>
        </p:blipFill>
        <p:spPr>
          <a:xfrm>
            <a:off x="4902150" y="-674203"/>
            <a:ext cx="7694778" cy="8354115"/>
          </a:xfrm>
          <a:prstGeom prst="rect">
            <a:avLst/>
          </a:prstGeom>
          <a:noFill/>
          <a:ln>
            <a:noFill/>
          </a:ln>
        </p:spPr>
      </p:pic>
      <p:sp>
        <p:nvSpPr>
          <p:cNvPr id="17" name="Google Shape;17;p14"/>
          <p:cNvSpPr txBox="1"/>
          <p:nvPr>
            <p:ph type="ctrTitle"/>
          </p:nvPr>
        </p:nvSpPr>
        <p:spPr>
          <a:xfrm>
            <a:off x="779481" y="3697149"/>
            <a:ext cx="7604864" cy="138053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Libre Franklin Medium"/>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14"/>
          <p:cNvSpPr txBox="1"/>
          <p:nvPr>
            <p:ph idx="1" type="subTitle"/>
          </p:nvPr>
        </p:nvSpPr>
        <p:spPr>
          <a:xfrm>
            <a:off x="1559796" y="5412912"/>
            <a:ext cx="3342354" cy="1464519"/>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19" name="Google Shape;19;p14"/>
          <p:cNvPicPr preferRelativeResize="0"/>
          <p:nvPr/>
        </p:nvPicPr>
        <p:blipFill rotWithShape="1">
          <a:blip r:embed="rId3">
            <a:alphaModFix/>
          </a:blip>
          <a:srcRect b="0" l="0" r="0" t="0"/>
          <a:stretch/>
        </p:blipFill>
        <p:spPr>
          <a:xfrm>
            <a:off x="615061" y="1197215"/>
            <a:ext cx="5899299" cy="1981444"/>
          </a:xfrm>
          <a:prstGeom prst="rect">
            <a:avLst/>
          </a:prstGeom>
          <a:noFill/>
          <a:ln>
            <a:noFill/>
          </a:ln>
        </p:spPr>
      </p:pic>
      <p:pic>
        <p:nvPicPr>
          <p:cNvPr id="20" name="Google Shape;20;p14"/>
          <p:cNvPicPr preferRelativeResize="0"/>
          <p:nvPr/>
        </p:nvPicPr>
        <p:blipFill rotWithShape="1">
          <a:blip r:embed="rId4">
            <a:alphaModFix/>
          </a:blip>
          <a:srcRect b="0" l="0" r="0" t="0"/>
          <a:stretch/>
        </p:blipFill>
        <p:spPr>
          <a:xfrm>
            <a:off x="9963982" y="3502855"/>
            <a:ext cx="5932940" cy="7005710"/>
          </a:xfrm>
          <a:prstGeom prst="rect">
            <a:avLst/>
          </a:prstGeom>
          <a:noFill/>
          <a:ln>
            <a:noFill/>
          </a:ln>
        </p:spPr>
      </p:pic>
      <p:pic>
        <p:nvPicPr>
          <p:cNvPr id="21" name="Google Shape;21;p14"/>
          <p:cNvPicPr preferRelativeResize="0"/>
          <p:nvPr/>
        </p:nvPicPr>
        <p:blipFill rotWithShape="1">
          <a:blip r:embed="rId5">
            <a:alphaModFix/>
          </a:blip>
          <a:srcRect b="0" l="0" r="0" t="0"/>
          <a:stretch/>
        </p:blipFill>
        <p:spPr>
          <a:xfrm>
            <a:off x="754906" y="5412912"/>
            <a:ext cx="651267" cy="65729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15"/>
          <p:cNvSpPr txBox="1"/>
          <p:nvPr>
            <p:ph idx="1" type="body"/>
          </p:nvPr>
        </p:nvSpPr>
        <p:spPr>
          <a:xfrm>
            <a:off x="831166" y="1952234"/>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 name="Google Shape;25;p15"/>
          <p:cNvSpPr txBox="1"/>
          <p:nvPr>
            <p:ph idx="11" type="ftr"/>
          </p:nvPr>
        </p:nvSpPr>
        <p:spPr>
          <a:xfrm rot="-5400000">
            <a:off x="10838536" y="5052805"/>
            <a:ext cx="2095133" cy="40640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5"/>
          <p:cNvSpPr txBox="1"/>
          <p:nvPr>
            <p:ph idx="12" type="sldNum"/>
          </p:nvPr>
        </p:nvSpPr>
        <p:spPr>
          <a:xfrm>
            <a:off x="11682902" y="6356350"/>
            <a:ext cx="406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200" u="none" cap="none" strike="noStrike">
                <a:solidFill>
                  <a:schemeClr val="dk2"/>
                </a:solidFill>
                <a:latin typeface="Libre Franklin"/>
                <a:ea typeface="Libre Franklin"/>
                <a:cs typeface="Libre Franklin"/>
                <a:sym typeface="Libre Franklin"/>
              </a:defRPr>
            </a:lvl1pPr>
            <a:lvl2pPr indent="0" lvl="1" marL="0" algn="r">
              <a:spcBef>
                <a:spcPts val="0"/>
              </a:spcBef>
              <a:buNone/>
              <a:defRPr b="0" i="0" sz="1200" u="none" cap="none" strike="noStrike">
                <a:solidFill>
                  <a:schemeClr val="dk2"/>
                </a:solidFill>
                <a:latin typeface="Libre Franklin"/>
                <a:ea typeface="Libre Franklin"/>
                <a:cs typeface="Libre Franklin"/>
                <a:sym typeface="Libre Franklin"/>
              </a:defRPr>
            </a:lvl2pPr>
            <a:lvl3pPr indent="0" lvl="2" marL="0" algn="r">
              <a:spcBef>
                <a:spcPts val="0"/>
              </a:spcBef>
              <a:buNone/>
              <a:defRPr b="0" i="0" sz="1200" u="none" cap="none" strike="noStrike">
                <a:solidFill>
                  <a:schemeClr val="dk2"/>
                </a:solidFill>
                <a:latin typeface="Libre Franklin"/>
                <a:ea typeface="Libre Franklin"/>
                <a:cs typeface="Libre Franklin"/>
                <a:sym typeface="Libre Franklin"/>
              </a:defRPr>
            </a:lvl3pPr>
            <a:lvl4pPr indent="0" lvl="3" marL="0" algn="r">
              <a:spcBef>
                <a:spcPts val="0"/>
              </a:spcBef>
              <a:buNone/>
              <a:defRPr b="0" i="0" sz="1200" u="none" cap="none" strike="noStrike">
                <a:solidFill>
                  <a:schemeClr val="dk2"/>
                </a:solidFill>
                <a:latin typeface="Libre Franklin"/>
                <a:ea typeface="Libre Franklin"/>
                <a:cs typeface="Libre Franklin"/>
                <a:sym typeface="Libre Franklin"/>
              </a:defRPr>
            </a:lvl4pPr>
            <a:lvl5pPr indent="0" lvl="4" marL="0" algn="r">
              <a:spcBef>
                <a:spcPts val="0"/>
              </a:spcBef>
              <a:buNone/>
              <a:defRPr b="0" i="0" sz="1200" u="none" cap="none" strike="noStrike">
                <a:solidFill>
                  <a:schemeClr val="dk2"/>
                </a:solidFill>
                <a:latin typeface="Libre Franklin"/>
                <a:ea typeface="Libre Franklin"/>
                <a:cs typeface="Libre Franklin"/>
                <a:sym typeface="Libre Franklin"/>
              </a:defRPr>
            </a:lvl5pPr>
            <a:lvl6pPr indent="0" lvl="5" marL="0" algn="r">
              <a:spcBef>
                <a:spcPts val="0"/>
              </a:spcBef>
              <a:buNone/>
              <a:defRPr b="0" i="0" sz="1200" u="none" cap="none" strike="noStrike">
                <a:solidFill>
                  <a:schemeClr val="dk2"/>
                </a:solidFill>
                <a:latin typeface="Libre Franklin"/>
                <a:ea typeface="Libre Franklin"/>
                <a:cs typeface="Libre Franklin"/>
                <a:sym typeface="Libre Franklin"/>
              </a:defRPr>
            </a:lvl6pPr>
            <a:lvl7pPr indent="0" lvl="6" marL="0" algn="r">
              <a:spcBef>
                <a:spcPts val="0"/>
              </a:spcBef>
              <a:buNone/>
              <a:defRPr b="0" i="0" sz="1200" u="none" cap="none" strike="noStrike">
                <a:solidFill>
                  <a:schemeClr val="dk2"/>
                </a:solidFill>
                <a:latin typeface="Libre Franklin"/>
                <a:ea typeface="Libre Franklin"/>
                <a:cs typeface="Libre Franklin"/>
                <a:sym typeface="Libre Franklin"/>
              </a:defRPr>
            </a:lvl7pPr>
            <a:lvl8pPr indent="0" lvl="7" marL="0" algn="r">
              <a:spcBef>
                <a:spcPts val="0"/>
              </a:spcBef>
              <a:buNone/>
              <a:defRPr b="0" i="0" sz="1200" u="none" cap="none" strike="noStrike">
                <a:solidFill>
                  <a:schemeClr val="dk2"/>
                </a:solidFill>
                <a:latin typeface="Libre Franklin"/>
                <a:ea typeface="Libre Franklin"/>
                <a:cs typeface="Libre Franklin"/>
                <a:sym typeface="Libre Franklin"/>
              </a:defRPr>
            </a:lvl8pPr>
            <a:lvl9pPr indent="0" lvl="8" marL="0" algn="r">
              <a:spcBef>
                <a:spcPts val="0"/>
              </a:spcBef>
              <a:buNone/>
              <a:defRPr b="0" i="0" sz="1200" u="none" cap="none" strike="noStrike">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spTree>
      <p:nvGrpSpPr>
        <p:cNvPr id="27" name="Shape 27"/>
        <p:cNvGrpSpPr/>
        <p:nvPr/>
      </p:nvGrpSpPr>
      <p:grpSpPr>
        <a:xfrm>
          <a:off x="0" y="0"/>
          <a:ext cx="0" cy="0"/>
          <a:chOff x="0" y="0"/>
          <a:chExt cx="0" cy="0"/>
        </a:xfrm>
      </p:grpSpPr>
      <p:pic>
        <p:nvPicPr>
          <p:cNvPr id="28" name="Google Shape;28;p16"/>
          <p:cNvPicPr preferRelativeResize="0"/>
          <p:nvPr/>
        </p:nvPicPr>
        <p:blipFill rotWithShape="1">
          <a:blip r:embed="rId2">
            <a:alphaModFix/>
          </a:blip>
          <a:srcRect b="0" l="22097" r="26779" t="73191"/>
          <a:stretch/>
        </p:blipFill>
        <p:spPr>
          <a:xfrm>
            <a:off x="5956300" y="-2875"/>
            <a:ext cx="2400300" cy="757385"/>
          </a:xfrm>
          <a:prstGeom prst="rect">
            <a:avLst/>
          </a:prstGeom>
          <a:noFill/>
          <a:ln>
            <a:noFill/>
          </a:ln>
        </p:spPr>
      </p:pic>
      <p:pic>
        <p:nvPicPr>
          <p:cNvPr id="29" name="Google Shape;29;p16"/>
          <p:cNvPicPr preferRelativeResize="0"/>
          <p:nvPr/>
        </p:nvPicPr>
        <p:blipFill rotWithShape="1">
          <a:blip r:embed="rId3">
            <a:alphaModFix/>
          </a:blip>
          <a:srcRect b="5864" l="-10100" r="27678" t="-3419"/>
          <a:stretch/>
        </p:blipFill>
        <p:spPr>
          <a:xfrm>
            <a:off x="11019637" y="5562599"/>
            <a:ext cx="1172363" cy="1325563"/>
          </a:xfrm>
          <a:prstGeom prst="rect">
            <a:avLst/>
          </a:prstGeom>
          <a:noFill/>
          <a:ln>
            <a:noFill/>
          </a:ln>
        </p:spPr>
      </p:pic>
      <p:sp>
        <p:nvSpPr>
          <p:cNvPr id="30" name="Google Shape;30;p16"/>
          <p:cNvSpPr txBox="1"/>
          <p:nvPr>
            <p:ph type="title"/>
          </p:nvPr>
        </p:nvSpPr>
        <p:spPr>
          <a:xfrm>
            <a:off x="7239000" y="890886"/>
            <a:ext cx="46863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16"/>
          <p:cNvSpPr txBox="1"/>
          <p:nvPr>
            <p:ph idx="1" type="body"/>
          </p:nvPr>
        </p:nvSpPr>
        <p:spPr>
          <a:xfrm>
            <a:off x="0" y="0"/>
            <a:ext cx="6311900" cy="68580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6"/>
          <p:cNvSpPr txBox="1"/>
          <p:nvPr>
            <p:ph idx="11" type="ftr"/>
          </p:nvPr>
        </p:nvSpPr>
        <p:spPr>
          <a:xfrm>
            <a:off x="6832600" y="6356350"/>
            <a:ext cx="411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16"/>
          <p:cNvSpPr txBox="1"/>
          <p:nvPr>
            <p:ph idx="12" type="sldNum"/>
          </p:nvPr>
        </p:nvSpPr>
        <p:spPr>
          <a:xfrm>
            <a:off x="10947400" y="6356350"/>
            <a:ext cx="406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1200">
                <a:solidFill>
                  <a:schemeClr val="dk2"/>
                </a:solidFill>
                <a:latin typeface="Libre Franklin"/>
                <a:ea typeface="Libre Franklin"/>
                <a:cs typeface="Libre Franklin"/>
                <a:sym typeface="Libre Franklin"/>
              </a:defRPr>
            </a:lvl1pPr>
            <a:lvl2pPr indent="0" lvl="1" marL="0" algn="r">
              <a:spcBef>
                <a:spcPts val="0"/>
              </a:spcBef>
              <a:buNone/>
              <a:defRPr sz="1200">
                <a:solidFill>
                  <a:schemeClr val="dk2"/>
                </a:solidFill>
                <a:latin typeface="Libre Franklin"/>
                <a:ea typeface="Libre Franklin"/>
                <a:cs typeface="Libre Franklin"/>
                <a:sym typeface="Libre Franklin"/>
              </a:defRPr>
            </a:lvl2pPr>
            <a:lvl3pPr indent="0" lvl="2" marL="0" algn="r">
              <a:spcBef>
                <a:spcPts val="0"/>
              </a:spcBef>
              <a:buNone/>
              <a:defRPr sz="1200">
                <a:solidFill>
                  <a:schemeClr val="dk2"/>
                </a:solidFill>
                <a:latin typeface="Libre Franklin"/>
                <a:ea typeface="Libre Franklin"/>
                <a:cs typeface="Libre Franklin"/>
                <a:sym typeface="Libre Franklin"/>
              </a:defRPr>
            </a:lvl3pPr>
            <a:lvl4pPr indent="0" lvl="3" marL="0" algn="r">
              <a:spcBef>
                <a:spcPts val="0"/>
              </a:spcBef>
              <a:buNone/>
              <a:defRPr sz="1200">
                <a:solidFill>
                  <a:schemeClr val="dk2"/>
                </a:solidFill>
                <a:latin typeface="Libre Franklin"/>
                <a:ea typeface="Libre Franklin"/>
                <a:cs typeface="Libre Franklin"/>
                <a:sym typeface="Libre Franklin"/>
              </a:defRPr>
            </a:lvl4pPr>
            <a:lvl5pPr indent="0" lvl="4" marL="0" algn="r">
              <a:spcBef>
                <a:spcPts val="0"/>
              </a:spcBef>
              <a:buNone/>
              <a:defRPr sz="1200">
                <a:solidFill>
                  <a:schemeClr val="dk2"/>
                </a:solidFill>
                <a:latin typeface="Libre Franklin"/>
                <a:ea typeface="Libre Franklin"/>
                <a:cs typeface="Libre Franklin"/>
                <a:sym typeface="Libre Franklin"/>
              </a:defRPr>
            </a:lvl5pPr>
            <a:lvl6pPr indent="0" lvl="5" marL="0" algn="r">
              <a:spcBef>
                <a:spcPts val="0"/>
              </a:spcBef>
              <a:buNone/>
              <a:defRPr sz="1200">
                <a:solidFill>
                  <a:schemeClr val="dk2"/>
                </a:solidFill>
                <a:latin typeface="Libre Franklin"/>
                <a:ea typeface="Libre Franklin"/>
                <a:cs typeface="Libre Franklin"/>
                <a:sym typeface="Libre Franklin"/>
              </a:defRPr>
            </a:lvl6pPr>
            <a:lvl7pPr indent="0" lvl="6" marL="0" algn="r">
              <a:spcBef>
                <a:spcPts val="0"/>
              </a:spcBef>
              <a:buNone/>
              <a:defRPr sz="1200">
                <a:solidFill>
                  <a:schemeClr val="dk2"/>
                </a:solidFill>
                <a:latin typeface="Libre Franklin"/>
                <a:ea typeface="Libre Franklin"/>
                <a:cs typeface="Libre Franklin"/>
                <a:sym typeface="Libre Franklin"/>
              </a:defRPr>
            </a:lvl7pPr>
            <a:lvl8pPr indent="0" lvl="7" marL="0" algn="r">
              <a:spcBef>
                <a:spcPts val="0"/>
              </a:spcBef>
              <a:buNone/>
              <a:defRPr sz="1200">
                <a:solidFill>
                  <a:schemeClr val="dk2"/>
                </a:solidFill>
                <a:latin typeface="Libre Franklin"/>
                <a:ea typeface="Libre Franklin"/>
                <a:cs typeface="Libre Franklin"/>
                <a:sym typeface="Libre Franklin"/>
              </a:defRPr>
            </a:lvl8pPr>
            <a:lvl9pPr indent="0" lvl="8" marL="0" algn="r">
              <a:spcBef>
                <a:spcPts val="0"/>
              </a:spcBef>
              <a:buNone/>
              <a:defRPr sz="1200">
                <a:solidFill>
                  <a:schemeClr val="dk2"/>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
        <p:nvSpPr>
          <p:cNvPr id="34" name="Google Shape;34;p16"/>
          <p:cNvSpPr txBox="1"/>
          <p:nvPr>
            <p:ph idx="2" type="body"/>
          </p:nvPr>
        </p:nvSpPr>
        <p:spPr>
          <a:xfrm>
            <a:off x="7239000" y="2489201"/>
            <a:ext cx="4686300" cy="3505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2"/>
        </a:solidFill>
      </p:bgPr>
    </p:bg>
    <p:spTree>
      <p:nvGrpSpPr>
        <p:cNvPr id="35" name="Shape 35"/>
        <p:cNvGrpSpPr/>
        <p:nvPr/>
      </p:nvGrpSpPr>
      <p:grpSpPr>
        <a:xfrm>
          <a:off x="0" y="0"/>
          <a:ext cx="0" cy="0"/>
          <a:chOff x="0" y="0"/>
          <a:chExt cx="0" cy="0"/>
        </a:xfrm>
      </p:grpSpPr>
      <p:sp>
        <p:nvSpPr>
          <p:cNvPr id="36" name="Google Shape;36;p17"/>
          <p:cNvSpPr txBox="1"/>
          <p:nvPr>
            <p:ph type="title"/>
          </p:nvPr>
        </p:nvSpPr>
        <p:spPr>
          <a:xfrm>
            <a:off x="6527800" y="2503174"/>
            <a:ext cx="4819650" cy="1267453"/>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lt1"/>
              </a:buClr>
              <a:buSzPts val="4000"/>
              <a:buFont typeface="Libre Franklin Medium"/>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17"/>
          <p:cNvSpPr txBox="1"/>
          <p:nvPr>
            <p:ph idx="1" type="body"/>
          </p:nvPr>
        </p:nvSpPr>
        <p:spPr>
          <a:xfrm>
            <a:off x="6527800" y="3797615"/>
            <a:ext cx="4819650" cy="1500187"/>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2400"/>
              <a:buNone/>
              <a:defRPr sz="2400">
                <a:solidFill>
                  <a:schemeClr val="lt1"/>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pic>
        <p:nvPicPr>
          <p:cNvPr id="38" name="Google Shape;38;p17"/>
          <p:cNvPicPr preferRelativeResize="0"/>
          <p:nvPr/>
        </p:nvPicPr>
        <p:blipFill rotWithShape="1">
          <a:blip r:embed="rId2">
            <a:alphaModFix amt="20000"/>
          </a:blip>
          <a:srcRect b="0" l="6365" r="1478" t="0"/>
          <a:stretch/>
        </p:blipFill>
        <p:spPr>
          <a:xfrm>
            <a:off x="-1435100" y="419100"/>
            <a:ext cx="8085811" cy="6985000"/>
          </a:xfrm>
          <a:prstGeom prst="rect">
            <a:avLst/>
          </a:prstGeom>
          <a:noFill/>
          <a:ln>
            <a:noFill/>
          </a:ln>
        </p:spPr>
      </p:pic>
      <p:pic>
        <p:nvPicPr>
          <p:cNvPr id="39" name="Google Shape;39;p17"/>
          <p:cNvPicPr preferRelativeResize="0"/>
          <p:nvPr/>
        </p:nvPicPr>
        <p:blipFill rotWithShape="1">
          <a:blip r:embed="rId3">
            <a:alphaModFix/>
          </a:blip>
          <a:srcRect b="0" l="0" r="0" t="0"/>
          <a:stretch/>
        </p:blipFill>
        <p:spPr>
          <a:xfrm>
            <a:off x="7861300" y="276893"/>
            <a:ext cx="3773552" cy="126745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Libre Franklin Medium"/>
              <a:buNone/>
              <a:defRPr b="0" i="0" sz="4400" u="none" cap="none" strike="noStrike">
                <a:solidFill>
                  <a:schemeClr val="dk1"/>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Libre Franklin"/>
                <a:ea typeface="Libre Franklin"/>
                <a:cs typeface="Libre Franklin"/>
                <a:sym typeface="Libre Franklin"/>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Libre Franklin"/>
                <a:ea typeface="Libre Franklin"/>
                <a:cs typeface="Libre Franklin"/>
                <a:sym typeface="Libre Franklin"/>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Libre Franklin"/>
                <a:ea typeface="Libre Franklin"/>
                <a:cs typeface="Libre Franklin"/>
                <a:sym typeface="Libre Franklin"/>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Libre Franklin"/>
                <a:ea typeface="Libre Franklin"/>
                <a:cs typeface="Libre Franklin"/>
                <a:sym typeface="Libre Franklin"/>
              </a:defRPr>
            </a:lvl9pPr>
          </a:lstStyle>
          <a:p/>
        </p:txBody>
      </p:sp>
      <p:sp>
        <p:nvSpPr>
          <p:cNvPr id="12" name="Google Shape;12;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13" name="Google Shape;13;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14" name="Google Shape;14;p13"/>
          <p:cNvSpPr txBox="1"/>
          <p:nvPr>
            <p:ph idx="12" type="sldNum"/>
          </p:nvPr>
        </p:nvSpPr>
        <p:spPr>
          <a:xfrm>
            <a:off x="11577711" y="6356350"/>
            <a:ext cx="587326"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Libre Franklin"/>
                <a:ea typeface="Libre Franklin"/>
                <a:cs typeface="Libre Franklin"/>
                <a:sym typeface="Libre Franklin"/>
              </a:defRPr>
            </a:lvl1pPr>
            <a:lvl2pPr indent="0" lvl="1" marL="0" marR="0" rtl="0" algn="r">
              <a:spcBef>
                <a:spcPts val="0"/>
              </a:spcBef>
              <a:buNone/>
              <a:defRPr b="0" i="0" sz="1200" u="none" cap="none" strike="noStrike">
                <a:solidFill>
                  <a:srgbClr val="888888"/>
                </a:solidFill>
                <a:latin typeface="Libre Franklin"/>
                <a:ea typeface="Libre Franklin"/>
                <a:cs typeface="Libre Franklin"/>
                <a:sym typeface="Libre Franklin"/>
              </a:defRPr>
            </a:lvl2pPr>
            <a:lvl3pPr indent="0" lvl="2" marL="0" marR="0" rtl="0" algn="r">
              <a:spcBef>
                <a:spcPts val="0"/>
              </a:spcBef>
              <a:buNone/>
              <a:defRPr b="0" i="0" sz="1200" u="none" cap="none" strike="noStrike">
                <a:solidFill>
                  <a:srgbClr val="888888"/>
                </a:solidFill>
                <a:latin typeface="Libre Franklin"/>
                <a:ea typeface="Libre Franklin"/>
                <a:cs typeface="Libre Franklin"/>
                <a:sym typeface="Libre Franklin"/>
              </a:defRPr>
            </a:lvl3pPr>
            <a:lvl4pPr indent="0" lvl="3" marL="0" marR="0" rtl="0" algn="r">
              <a:spcBef>
                <a:spcPts val="0"/>
              </a:spcBef>
              <a:buNone/>
              <a:defRPr b="0" i="0" sz="1200" u="none" cap="none" strike="noStrike">
                <a:solidFill>
                  <a:srgbClr val="888888"/>
                </a:solidFill>
                <a:latin typeface="Libre Franklin"/>
                <a:ea typeface="Libre Franklin"/>
                <a:cs typeface="Libre Franklin"/>
                <a:sym typeface="Libre Franklin"/>
              </a:defRPr>
            </a:lvl4pPr>
            <a:lvl5pPr indent="0" lvl="4" marL="0" marR="0" rtl="0" algn="r">
              <a:spcBef>
                <a:spcPts val="0"/>
              </a:spcBef>
              <a:buNone/>
              <a:defRPr b="0" i="0" sz="1200" u="none" cap="none" strike="noStrike">
                <a:solidFill>
                  <a:srgbClr val="888888"/>
                </a:solidFill>
                <a:latin typeface="Libre Franklin"/>
                <a:ea typeface="Libre Franklin"/>
                <a:cs typeface="Libre Franklin"/>
                <a:sym typeface="Libre Franklin"/>
              </a:defRPr>
            </a:lvl5pPr>
            <a:lvl6pPr indent="0" lvl="5" marL="0" marR="0" rtl="0" algn="r">
              <a:spcBef>
                <a:spcPts val="0"/>
              </a:spcBef>
              <a:buNone/>
              <a:defRPr b="0" i="0" sz="1200" u="none" cap="none" strike="noStrike">
                <a:solidFill>
                  <a:srgbClr val="888888"/>
                </a:solidFill>
                <a:latin typeface="Libre Franklin"/>
                <a:ea typeface="Libre Franklin"/>
                <a:cs typeface="Libre Franklin"/>
                <a:sym typeface="Libre Franklin"/>
              </a:defRPr>
            </a:lvl6pPr>
            <a:lvl7pPr indent="0" lvl="6" marL="0" marR="0" rtl="0" algn="r">
              <a:spcBef>
                <a:spcPts val="0"/>
              </a:spcBef>
              <a:buNone/>
              <a:defRPr b="0" i="0" sz="1200" u="none" cap="none" strike="noStrike">
                <a:solidFill>
                  <a:srgbClr val="888888"/>
                </a:solidFill>
                <a:latin typeface="Libre Franklin"/>
                <a:ea typeface="Libre Franklin"/>
                <a:cs typeface="Libre Franklin"/>
                <a:sym typeface="Libre Franklin"/>
              </a:defRPr>
            </a:lvl7pPr>
            <a:lvl8pPr indent="0" lvl="7" marL="0" marR="0" rtl="0" algn="r">
              <a:spcBef>
                <a:spcPts val="0"/>
              </a:spcBef>
              <a:buNone/>
              <a:defRPr b="0" i="0" sz="1200" u="none" cap="none" strike="noStrike">
                <a:solidFill>
                  <a:srgbClr val="888888"/>
                </a:solidFill>
                <a:latin typeface="Libre Franklin"/>
                <a:ea typeface="Libre Franklin"/>
                <a:cs typeface="Libre Franklin"/>
                <a:sym typeface="Libre Franklin"/>
              </a:defRPr>
            </a:lvl8pPr>
            <a:lvl9pPr indent="0" lvl="8" marL="0" marR="0" rtl="0" algn="r">
              <a:spcBef>
                <a:spcPts val="0"/>
              </a:spcBef>
              <a:buNone/>
              <a:defRPr b="0" i="0" sz="1200" u="none" cap="none" strike="noStrike">
                <a:solidFill>
                  <a:srgbClr val="888888"/>
                </a:solidFill>
                <a:latin typeface="Libre Franklin"/>
                <a:ea typeface="Libre Franklin"/>
                <a:cs typeface="Libre Franklin"/>
                <a:sym typeface="Libre Franklin"/>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8.png"/><Relationship Id="rId5"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sp>
        <p:nvSpPr>
          <p:cNvPr id="45" name="Google Shape;45;p1"/>
          <p:cNvSpPr txBox="1"/>
          <p:nvPr>
            <p:ph idx="1" type="subTitle"/>
          </p:nvPr>
        </p:nvSpPr>
        <p:spPr>
          <a:xfrm>
            <a:off x="1553200" y="5412907"/>
            <a:ext cx="8417700" cy="635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2000"/>
              <a:buNone/>
            </a:pPr>
            <a:r>
              <a:rPr lang="en-US" sz="2000">
                <a:latin typeface="Arial"/>
                <a:ea typeface="Arial"/>
                <a:cs typeface="Arial"/>
                <a:sym typeface="Arial"/>
              </a:rPr>
              <a:t>Canyon Natinsky</a:t>
            </a:r>
            <a:r>
              <a:rPr baseline="30000" lang="en-US" sz="2000">
                <a:latin typeface="Arial"/>
                <a:ea typeface="Arial"/>
                <a:cs typeface="Arial"/>
                <a:sym typeface="Arial"/>
              </a:rPr>
              <a:t>1</a:t>
            </a:r>
            <a:r>
              <a:rPr lang="en-US" sz="2000">
                <a:latin typeface="Arial"/>
                <a:ea typeface="Arial"/>
                <a:cs typeface="Arial"/>
                <a:sym typeface="Arial"/>
              </a:rPr>
              <a:t>, Yousef Malik</a:t>
            </a:r>
            <a:r>
              <a:rPr baseline="30000" lang="en-US" sz="2000">
                <a:latin typeface="Arial"/>
                <a:ea typeface="Arial"/>
                <a:cs typeface="Arial"/>
                <a:sym typeface="Arial"/>
              </a:rPr>
              <a:t>1</a:t>
            </a:r>
            <a:r>
              <a:rPr lang="en-US" sz="2000">
                <a:latin typeface="Arial"/>
                <a:ea typeface="Arial"/>
                <a:cs typeface="Arial"/>
                <a:sym typeface="Arial"/>
              </a:rPr>
              <a:t>, Kavin Kumar</a:t>
            </a:r>
            <a:r>
              <a:rPr baseline="30000" lang="en-US" sz="2000">
                <a:latin typeface="Arial"/>
                <a:ea typeface="Arial"/>
                <a:cs typeface="Arial"/>
                <a:sym typeface="Arial"/>
              </a:rPr>
              <a:t>1</a:t>
            </a:r>
            <a:r>
              <a:rPr lang="en-US" sz="2000">
                <a:latin typeface="Arial"/>
                <a:ea typeface="Arial"/>
                <a:cs typeface="Arial"/>
                <a:sym typeface="Arial"/>
              </a:rPr>
              <a:t>, Dr. Arthur Poland</a:t>
            </a:r>
            <a:r>
              <a:rPr baseline="30000" lang="en-US" sz="2000">
                <a:latin typeface="Arial"/>
                <a:ea typeface="Arial"/>
                <a:cs typeface="Arial"/>
                <a:sym typeface="Arial"/>
              </a:rPr>
              <a:t>1</a:t>
            </a:r>
            <a:endParaRPr sz="2000"/>
          </a:p>
        </p:txBody>
      </p:sp>
      <p:sp>
        <p:nvSpPr>
          <p:cNvPr id="46" name="Google Shape;46;p1"/>
          <p:cNvSpPr txBox="1"/>
          <p:nvPr>
            <p:ph type="ctrTitle"/>
          </p:nvPr>
        </p:nvSpPr>
        <p:spPr>
          <a:xfrm>
            <a:off x="779473" y="3343075"/>
            <a:ext cx="9680700" cy="188700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115000"/>
              </a:lnSpc>
              <a:spcBef>
                <a:spcPts val="0"/>
              </a:spcBef>
              <a:spcAft>
                <a:spcPts val="0"/>
              </a:spcAft>
              <a:buClr>
                <a:schemeClr val="dk1"/>
              </a:buClr>
              <a:buSzPct val="27500"/>
              <a:buFont typeface="Arial"/>
              <a:buNone/>
            </a:pPr>
            <a:r>
              <a:rPr lang="en-US"/>
              <a:t>Measuring plasma velocities in Coronal </a:t>
            </a:r>
            <a:r>
              <a:rPr lang="en-US">
                <a:extLst>
                  <a:ext uri="http://customooxmlschemas.google.com/">
                    <go:slidesCustomData xmlns:go="http://customooxmlschemas.google.com/" textRoundtripDataId="0"/>
                  </a:ext>
                </a:extLst>
              </a:rPr>
              <a:t>loops</a:t>
            </a:r>
            <a:r>
              <a:rPr lang="en-US"/>
              <a:t> using Hinode/EIS spectroscopic data to constrain eruption models</a:t>
            </a:r>
            <a:endParaRPr/>
          </a:p>
        </p:txBody>
      </p:sp>
      <p:sp>
        <p:nvSpPr>
          <p:cNvPr id="47" name="Google Shape;47;p1"/>
          <p:cNvSpPr/>
          <p:nvPr/>
        </p:nvSpPr>
        <p:spPr>
          <a:xfrm>
            <a:off x="954150" y="2793100"/>
            <a:ext cx="6440700" cy="397500"/>
          </a:xfrm>
          <a:prstGeom prst="roundRect">
            <a:avLst>
              <a:gd fmla="val 16667" name="adj"/>
            </a:avLst>
          </a:prstGeom>
          <a:gradFill>
            <a:gsLst>
              <a:gs pos="0">
                <a:srgbClr val="FFCD55"/>
              </a:gs>
              <a:gs pos="50000">
                <a:srgbClr val="FFCB27"/>
              </a:gs>
              <a:gs pos="100000">
                <a:srgbClr val="E3B817"/>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en-US" sz="1800" u="none" cap="none" strike="noStrike">
                <a:solidFill>
                  <a:schemeClr val="dk1"/>
                </a:solidFill>
                <a:latin typeface="Libre Franklin"/>
                <a:ea typeface="Libre Franklin"/>
                <a:cs typeface="Libre Franklin"/>
                <a:sym typeface="Libre Franklin"/>
              </a:rPr>
              <a:t>Aspiring Scientists Summer Internship Program 2025</a:t>
            </a:r>
            <a:endParaRPr/>
          </a:p>
        </p:txBody>
      </p:sp>
      <p:sp>
        <p:nvSpPr>
          <p:cNvPr id="48" name="Google Shape;48;p1"/>
          <p:cNvSpPr txBox="1"/>
          <p:nvPr/>
        </p:nvSpPr>
        <p:spPr>
          <a:xfrm>
            <a:off x="1553200" y="5751750"/>
            <a:ext cx="6440700" cy="351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baseline="30000" lang="en-US" sz="1200">
                <a:solidFill>
                  <a:schemeClr val="lt1"/>
                </a:solidFill>
              </a:rPr>
              <a:t>1</a:t>
            </a:r>
            <a:r>
              <a:rPr lang="en-US" sz="1200">
                <a:solidFill>
                  <a:schemeClr val="lt1"/>
                </a:solidFill>
              </a:rPr>
              <a:t>Department of </a:t>
            </a:r>
            <a:r>
              <a:rPr lang="en-US" sz="1200">
                <a:solidFill>
                  <a:schemeClr val="lt1"/>
                </a:solidFill>
              </a:rPr>
              <a:t>Physics</a:t>
            </a:r>
            <a:r>
              <a:rPr lang="en-US" sz="1200">
                <a:solidFill>
                  <a:schemeClr val="lt1"/>
                </a:solidFill>
              </a:rPr>
              <a:t> and Astronomy, College of Science, George Mason University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2"/>
          <p:cNvSpPr txBox="1"/>
          <p:nvPr>
            <p:ph type="title"/>
          </p:nvPr>
        </p:nvSpPr>
        <p:spPr>
          <a:xfrm>
            <a:off x="7239000" y="890886"/>
            <a:ext cx="46863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Libre Franklin Medium"/>
              <a:buNone/>
            </a:pPr>
            <a:r>
              <a:rPr lang="en-US"/>
              <a:t>Questions?</a:t>
            </a:r>
            <a:endParaRPr/>
          </a:p>
        </p:txBody>
      </p:sp>
      <p:pic>
        <p:nvPicPr>
          <p:cNvPr id="164" name="Google Shape;164;p12"/>
          <p:cNvPicPr preferRelativeResize="0"/>
          <p:nvPr>
            <p:ph idx="1" type="body"/>
          </p:nvPr>
        </p:nvPicPr>
        <p:blipFill rotWithShape="1">
          <a:blip r:embed="rId3">
            <a:alphaModFix/>
          </a:blip>
          <a:srcRect b="10633" l="8256" r="187" t="20765"/>
          <a:stretch/>
        </p:blipFill>
        <p:spPr>
          <a:xfrm>
            <a:off x="0" y="0"/>
            <a:ext cx="6197599" cy="6858000"/>
          </a:xfrm>
          <a:prstGeom prst="rect">
            <a:avLst/>
          </a:prstGeom>
          <a:noFill/>
          <a:ln>
            <a:noFill/>
          </a:ln>
        </p:spPr>
      </p:pic>
      <p:sp>
        <p:nvSpPr>
          <p:cNvPr id="165" name="Google Shape;165;p12"/>
          <p:cNvSpPr txBox="1"/>
          <p:nvPr>
            <p:ph idx="2" type="body"/>
          </p:nvPr>
        </p:nvSpPr>
        <p:spPr>
          <a:xfrm>
            <a:off x="7239000" y="2092100"/>
            <a:ext cx="4686300" cy="40992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20000"/>
              </a:lnSpc>
              <a:spcBef>
                <a:spcPts val="0"/>
              </a:spcBef>
              <a:spcAft>
                <a:spcPts val="0"/>
              </a:spcAft>
              <a:buClr>
                <a:schemeClr val="dk1"/>
              </a:buClr>
              <a:buSzPct val="100000"/>
              <a:buNone/>
            </a:pPr>
            <a:r>
              <a:rPr b="1" lang="en-US" sz="1800">
                <a:latin typeface="Arial"/>
                <a:ea typeface="Arial"/>
                <a:cs typeface="Arial"/>
                <a:sym typeface="Arial"/>
              </a:rPr>
              <a:t>Key Citations:</a:t>
            </a:r>
            <a:endParaRPr b="1"/>
          </a:p>
          <a:p>
            <a:pPr indent="0" lvl="0" marL="0" rtl="0" algn="l">
              <a:lnSpc>
                <a:spcPct val="115000"/>
              </a:lnSpc>
              <a:spcBef>
                <a:spcPts val="0"/>
              </a:spcBef>
              <a:spcAft>
                <a:spcPts val="0"/>
              </a:spcAft>
              <a:buClr>
                <a:schemeClr val="dk1"/>
              </a:buClr>
              <a:buSzPct val="61111"/>
              <a:buFont typeface="Arial"/>
              <a:buNone/>
            </a:pPr>
            <a:r>
              <a:rPr lang="en-US" sz="1800">
                <a:latin typeface="Arial"/>
                <a:ea typeface="Arial"/>
                <a:cs typeface="Arial"/>
                <a:sym typeface="Arial"/>
              </a:rPr>
              <a:t>1. Brown, C. M., Feldman, U., Seely, J. F., Korendyke, C. M., &amp; Hara, H. (2008). Wavelengths and intensities of spectral lines in the 171–211 and 245–291 Å ranges from five solar regions recorded by the extreme‐Ultraviolet Imaging Spectrometer (EIS) on Hinode. The Astrophysical Journal Supplement Series, 176(2), 511–535. https://doi.org/10.1086/529378</a:t>
            </a:r>
            <a:endParaRPr sz="1800">
              <a:latin typeface="Arial"/>
              <a:ea typeface="Arial"/>
              <a:cs typeface="Arial"/>
              <a:sym typeface="Arial"/>
            </a:endParaRPr>
          </a:p>
          <a:p>
            <a:pPr indent="0" lvl="0" marL="0" rtl="0" algn="l">
              <a:lnSpc>
                <a:spcPct val="115000"/>
              </a:lnSpc>
              <a:spcBef>
                <a:spcPts val="0"/>
              </a:spcBef>
              <a:spcAft>
                <a:spcPts val="0"/>
              </a:spcAft>
              <a:buClr>
                <a:schemeClr val="dk1"/>
              </a:buClr>
              <a:buSzPct val="61111"/>
              <a:buFont typeface="Arial"/>
              <a:buNone/>
            </a:pPr>
            <a:r>
              <a:rPr lang="en-US" sz="1800">
                <a:latin typeface="Arial"/>
                <a:ea typeface="Arial"/>
                <a:cs typeface="Arial"/>
                <a:sym typeface="Arial"/>
              </a:rPr>
              <a:t>2. EISPAC documentation. eispac Documentation - eispac 0.95.1.dev7+g1b3f96a documentation. (n.d.).</a:t>
            </a:r>
            <a:endParaRPr sz="1800">
              <a:latin typeface="Arial"/>
              <a:ea typeface="Arial"/>
              <a:cs typeface="Arial"/>
              <a:sym typeface="Arial"/>
            </a:endParaRPr>
          </a:p>
          <a:p>
            <a:pPr indent="0" lvl="0" marL="0" rtl="0" algn="l">
              <a:lnSpc>
                <a:spcPct val="115000"/>
              </a:lnSpc>
              <a:spcBef>
                <a:spcPts val="0"/>
              </a:spcBef>
              <a:spcAft>
                <a:spcPts val="0"/>
              </a:spcAft>
              <a:buClr>
                <a:schemeClr val="dk1"/>
              </a:buClr>
              <a:buSzPct val="61111"/>
              <a:buNone/>
            </a:pPr>
            <a:r>
              <a:rPr lang="en-US" sz="1800">
                <a:latin typeface="Arial"/>
                <a:ea typeface="Arial"/>
                <a:cs typeface="Arial"/>
                <a:sym typeface="Arial"/>
              </a:rPr>
              <a:t>https://eispac.readthedocs.io/en/latest/index.html</a:t>
            </a:r>
            <a:endParaRPr sz="1800">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3723bf26ef9_0_26"/>
          <p:cNvSpPr txBox="1"/>
          <p:nvPr>
            <p:ph type="title"/>
          </p:nvPr>
        </p:nvSpPr>
        <p:spPr>
          <a:xfrm>
            <a:off x="6527800" y="2503174"/>
            <a:ext cx="4819800" cy="1267500"/>
          </a:xfrm>
          <a:prstGeom prst="rect">
            <a:avLst/>
          </a:prstGeom>
        </p:spPr>
        <p:txBody>
          <a:bodyPr anchorCtr="0" anchor="b" bIns="45700" lIns="91425" spcFirstLastPara="1" rIns="91425" wrap="square" tIns="45700">
            <a:normAutofit/>
          </a:bodyPr>
          <a:lstStyle/>
          <a:p>
            <a:pPr indent="0" lvl="0" marL="0" rtl="0" algn="r">
              <a:spcBef>
                <a:spcPts val="0"/>
              </a:spcBef>
              <a:spcAft>
                <a:spcPts val="0"/>
              </a:spcAft>
              <a:buNone/>
            </a:pPr>
            <a:r>
              <a:rPr lang="en-US"/>
              <a:t>Thank You</a:t>
            </a:r>
            <a:endParaRPr/>
          </a:p>
        </p:txBody>
      </p:sp>
      <p:sp>
        <p:nvSpPr>
          <p:cNvPr id="172" name="Google Shape;172;g3723bf26ef9_0_26"/>
          <p:cNvSpPr txBox="1"/>
          <p:nvPr>
            <p:ph idx="1" type="body"/>
          </p:nvPr>
        </p:nvSpPr>
        <p:spPr>
          <a:xfrm>
            <a:off x="6527800" y="3797615"/>
            <a:ext cx="4819800" cy="1500300"/>
          </a:xfrm>
          <a:prstGeom prst="rect">
            <a:avLst/>
          </a:prstGeom>
        </p:spPr>
        <p:txBody>
          <a:bodyPr anchorCtr="0" anchor="t" bIns="45700" lIns="91425" spcFirstLastPara="1" rIns="91425" wrap="square" tIns="45700">
            <a:normAutofit/>
          </a:bodyPr>
          <a:lstStyle/>
          <a:p>
            <a:pPr indent="0" lvl="0" marL="457200" rtl="0" algn="r">
              <a:spcBef>
                <a:spcPts val="1000"/>
              </a:spcBef>
              <a:spcAft>
                <a:spcPts val="0"/>
              </a:spcAft>
              <a:buNone/>
            </a:pPr>
            <a:r>
              <a:rPr lang="en-US"/>
              <a:t>- </a:t>
            </a:r>
            <a:r>
              <a:rPr lang="en-US"/>
              <a:t>Dr. Poland’s 2025 Cohort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2"/>
          <p:cNvPicPr preferRelativeResize="0"/>
          <p:nvPr>
            <p:ph idx="1" type="body"/>
          </p:nvPr>
        </p:nvPicPr>
        <p:blipFill rotWithShape="1">
          <a:blip r:embed="rId3">
            <a:alphaModFix/>
          </a:blip>
          <a:srcRect b="0" l="0" r="0" t="0"/>
          <a:stretch/>
        </p:blipFill>
        <p:spPr>
          <a:xfrm>
            <a:off x="-14069" y="6192295"/>
            <a:ext cx="12206069" cy="690789"/>
          </a:xfrm>
          <a:prstGeom prst="rect">
            <a:avLst/>
          </a:prstGeom>
          <a:noFill/>
          <a:ln>
            <a:noFill/>
          </a:ln>
        </p:spPr>
      </p:pic>
      <p:sp>
        <p:nvSpPr>
          <p:cNvPr id="55" name="Google Shape;55;p2"/>
          <p:cNvSpPr txBox="1"/>
          <p:nvPr>
            <p:ph type="title"/>
          </p:nvPr>
        </p:nvSpPr>
        <p:spPr>
          <a:xfrm>
            <a:off x="657625" y="3401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3200"/>
              <a:buFont typeface="Libre Franklin Medium"/>
              <a:buNone/>
            </a:pPr>
            <a:r>
              <a:rPr lang="en-US" sz="3200">
                <a:solidFill>
                  <a:schemeClr val="dk2"/>
                </a:solidFill>
              </a:rPr>
              <a:t>Background</a:t>
            </a:r>
            <a:endParaRPr/>
          </a:p>
        </p:txBody>
      </p:sp>
      <p:sp>
        <p:nvSpPr>
          <p:cNvPr id="56" name="Google Shape;56;p2"/>
          <p:cNvSpPr txBox="1"/>
          <p:nvPr>
            <p:ph idx="11" type="ftr"/>
          </p:nvPr>
        </p:nvSpPr>
        <p:spPr>
          <a:xfrm rot="-5400000">
            <a:off x="10817434" y="4975433"/>
            <a:ext cx="2095133" cy="406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b="0" i="0" lang="en-US" sz="1000" u="none" cap="none" strike="noStrike">
                <a:solidFill>
                  <a:schemeClr val="dk2"/>
                </a:solidFill>
                <a:latin typeface="Libre Franklin"/>
                <a:ea typeface="Libre Franklin"/>
                <a:cs typeface="Libre Franklin"/>
                <a:sym typeface="Libre Franklin"/>
              </a:rPr>
              <a:t>GEORGE MASON UNIVERSITY</a:t>
            </a:r>
            <a:endParaRPr/>
          </a:p>
        </p:txBody>
      </p:sp>
      <p:sp>
        <p:nvSpPr>
          <p:cNvPr id="57" name="Google Shape;57;p2"/>
          <p:cNvSpPr txBox="1"/>
          <p:nvPr>
            <p:ph idx="12" type="sldNum"/>
          </p:nvPr>
        </p:nvSpPr>
        <p:spPr>
          <a:xfrm>
            <a:off x="11661800" y="6356350"/>
            <a:ext cx="4064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0" i="0" lang="en-US" sz="1200" u="none" cap="none" strike="noStrike">
                <a:solidFill>
                  <a:schemeClr val="lt1"/>
                </a:solidFill>
                <a:latin typeface="Libre Franklin"/>
                <a:ea typeface="Libre Franklin"/>
                <a:cs typeface="Libre Franklin"/>
                <a:sym typeface="Libre Franklin"/>
              </a:rPr>
              <a:t>‹#›</a:t>
            </a:fld>
            <a:endParaRPr b="0" i="0" sz="1200" u="none" cap="none" strike="noStrike">
              <a:solidFill>
                <a:schemeClr val="lt1"/>
              </a:solidFill>
              <a:latin typeface="Libre Franklin"/>
              <a:ea typeface="Libre Franklin"/>
              <a:cs typeface="Libre Franklin"/>
              <a:sym typeface="Libre Franklin"/>
            </a:endParaRPr>
          </a:p>
        </p:txBody>
      </p:sp>
      <p:sp>
        <p:nvSpPr>
          <p:cNvPr id="58" name="Google Shape;58;p2"/>
          <p:cNvSpPr txBox="1"/>
          <p:nvPr/>
        </p:nvSpPr>
        <p:spPr>
          <a:xfrm>
            <a:off x="261875" y="1939375"/>
            <a:ext cx="6536400" cy="3874200"/>
          </a:xfrm>
          <a:prstGeom prst="rect">
            <a:avLst/>
          </a:prstGeom>
          <a:noFill/>
          <a:ln>
            <a:noFill/>
          </a:ln>
        </p:spPr>
        <p:txBody>
          <a:bodyPr anchorCtr="0" anchor="t" bIns="45700" lIns="91425" spcFirstLastPara="1" rIns="91425" wrap="square" tIns="45700">
            <a:spAutoFit/>
          </a:bodyPr>
          <a:lstStyle/>
          <a:p>
            <a:pPr indent="-342900" lvl="0" marL="457200" rtl="0" algn="l">
              <a:lnSpc>
                <a:spcPct val="115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The Sun's outer atmosphere, or corona, is filled with arch-like magnetic structures commonly known as coronal loops. </a:t>
            </a:r>
            <a:endParaRPr sz="1800">
              <a:solidFill>
                <a:schemeClr val="dk1"/>
              </a:solidFill>
              <a:latin typeface="Times New Roman"/>
              <a:ea typeface="Times New Roman"/>
              <a:cs typeface="Times New Roman"/>
              <a:sym typeface="Times New Roman"/>
            </a:endParaRPr>
          </a:p>
          <a:p>
            <a:pPr indent="-342900" lvl="1" marL="914400" rtl="0" algn="l">
              <a:lnSpc>
                <a:spcPct val="115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They reach up to 1-6 Million Kelvin</a:t>
            </a:r>
            <a:endParaRPr sz="1800">
              <a:solidFill>
                <a:schemeClr val="dk1"/>
              </a:solidFill>
              <a:latin typeface="Times New Roman"/>
              <a:ea typeface="Times New Roman"/>
              <a:cs typeface="Times New Roman"/>
              <a:sym typeface="Times New Roman"/>
            </a:endParaRPr>
          </a:p>
          <a:p>
            <a:pPr indent="-342900" lvl="0" marL="457200" rtl="0" algn="l">
              <a:lnSpc>
                <a:spcPct val="115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One of the biggest challenges is the lack of direct observational data that can validate or improve existing physical models. </a:t>
            </a:r>
            <a:endParaRPr sz="1800">
              <a:solidFill>
                <a:schemeClr val="dk1"/>
              </a:solidFill>
              <a:latin typeface="Times New Roman"/>
              <a:ea typeface="Times New Roman"/>
              <a:cs typeface="Times New Roman"/>
              <a:sym typeface="Times New Roman"/>
            </a:endParaRPr>
          </a:p>
          <a:p>
            <a:pPr indent="-342900" lvl="1" marL="914400" rtl="0" algn="l">
              <a:lnSpc>
                <a:spcPct val="115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Current models are based on basic magnetohydrodynamic equations, as shown to the right.</a:t>
            </a:r>
            <a:endParaRPr sz="1800">
              <a:solidFill>
                <a:schemeClr val="dk1"/>
              </a:solidFill>
              <a:latin typeface="Times New Roman"/>
              <a:ea typeface="Times New Roman"/>
              <a:cs typeface="Times New Roman"/>
              <a:sym typeface="Times New Roman"/>
            </a:endParaRPr>
          </a:p>
          <a:p>
            <a:pPr indent="-342900" lvl="0" marL="457200" rtl="0" algn="l">
              <a:lnSpc>
                <a:spcPct val="115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Velocity is a significant parameters in these equations.</a:t>
            </a:r>
            <a:endParaRPr sz="1800">
              <a:solidFill>
                <a:schemeClr val="dk1"/>
              </a:solidFill>
              <a:latin typeface="Times New Roman"/>
              <a:ea typeface="Times New Roman"/>
              <a:cs typeface="Times New Roman"/>
              <a:sym typeface="Times New Roman"/>
            </a:endParaRPr>
          </a:p>
          <a:p>
            <a:pPr indent="-342900" lvl="0" marL="457200" rtl="0" algn="l">
              <a:lnSpc>
                <a:spcPct val="115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This work is focused on measuring the velocity.</a:t>
            </a:r>
            <a:endParaRPr sz="1800">
              <a:solidFill>
                <a:schemeClr val="dk1"/>
              </a:solidFill>
              <a:latin typeface="Times New Roman"/>
              <a:ea typeface="Times New Roman"/>
              <a:cs typeface="Times New Roman"/>
              <a:sym typeface="Times New Roman"/>
            </a:endParaRPr>
          </a:p>
          <a:p>
            <a:pPr indent="-342900" lvl="0" marL="457200" rtl="0" algn="l">
              <a:lnSpc>
                <a:spcPct val="115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Understanding these motions help us understand the solar eruptions that can interfere with Earth’s technology and power systems. </a:t>
            </a:r>
            <a:endParaRPr i="1" sz="1800">
              <a:solidFill>
                <a:srgbClr val="FF0000"/>
              </a:solidFill>
            </a:endParaRPr>
          </a:p>
        </p:txBody>
      </p:sp>
      <p:pic>
        <p:nvPicPr>
          <p:cNvPr id="59" name="Google Shape;59;p2"/>
          <p:cNvPicPr preferRelativeResize="0"/>
          <p:nvPr/>
        </p:nvPicPr>
        <p:blipFill rotWithShape="1">
          <a:blip r:embed="rId4">
            <a:alphaModFix/>
          </a:blip>
          <a:srcRect b="36427" l="0" r="0" t="0"/>
          <a:stretch/>
        </p:blipFill>
        <p:spPr>
          <a:xfrm>
            <a:off x="7879175" y="3361152"/>
            <a:ext cx="2512200" cy="2395561"/>
          </a:xfrm>
          <a:prstGeom prst="rect">
            <a:avLst/>
          </a:prstGeom>
          <a:noFill/>
          <a:ln>
            <a:noFill/>
          </a:ln>
        </p:spPr>
      </p:pic>
      <p:pic>
        <p:nvPicPr>
          <p:cNvPr id="60" name="Google Shape;60;p2"/>
          <p:cNvPicPr preferRelativeResize="0"/>
          <p:nvPr/>
        </p:nvPicPr>
        <p:blipFill>
          <a:blip r:embed="rId5">
            <a:alphaModFix/>
          </a:blip>
          <a:stretch>
            <a:fillRect/>
          </a:stretch>
        </p:blipFill>
        <p:spPr>
          <a:xfrm>
            <a:off x="7966300" y="340175"/>
            <a:ext cx="2337950" cy="2337950"/>
          </a:xfrm>
          <a:prstGeom prst="rect">
            <a:avLst/>
          </a:prstGeom>
          <a:noFill/>
          <a:ln>
            <a:noFill/>
          </a:ln>
        </p:spPr>
      </p:pic>
      <p:sp>
        <p:nvSpPr>
          <p:cNvPr id="61" name="Google Shape;61;p2"/>
          <p:cNvSpPr txBox="1"/>
          <p:nvPr/>
        </p:nvSpPr>
        <p:spPr>
          <a:xfrm>
            <a:off x="7879178" y="2691870"/>
            <a:ext cx="2512200" cy="427500"/>
          </a:xfrm>
          <a:prstGeom prst="rect">
            <a:avLst/>
          </a:prstGeom>
          <a:noFill/>
          <a:ln>
            <a:noFill/>
          </a:ln>
        </p:spPr>
        <p:txBody>
          <a:bodyPr anchorCtr="0" anchor="t" bIns="46175" lIns="46175" spcFirstLastPara="1" rIns="46175" wrap="square" tIns="46175">
            <a:spAutoFit/>
          </a:bodyPr>
          <a:lstStyle/>
          <a:p>
            <a:pPr indent="0" lvl="0" marL="0" rtl="0" algn="ctr">
              <a:lnSpc>
                <a:spcPct val="115000"/>
              </a:lnSpc>
              <a:spcBef>
                <a:spcPts val="0"/>
              </a:spcBef>
              <a:spcAft>
                <a:spcPts val="0"/>
              </a:spcAft>
              <a:buNone/>
            </a:pPr>
            <a:r>
              <a:rPr i="1" lang="en-US" sz="1009"/>
              <a:t>Captured photo of sun with loops extending beyond surface</a:t>
            </a:r>
            <a:endParaRPr sz="707">
              <a:solidFill>
                <a:srgbClr val="000000"/>
              </a:solidFill>
            </a:endParaRPr>
          </a:p>
        </p:txBody>
      </p:sp>
      <p:sp>
        <p:nvSpPr>
          <p:cNvPr id="62" name="Google Shape;62;p2"/>
          <p:cNvSpPr txBox="1"/>
          <p:nvPr/>
        </p:nvSpPr>
        <p:spPr>
          <a:xfrm>
            <a:off x="7879178" y="5632995"/>
            <a:ext cx="2512200" cy="427500"/>
          </a:xfrm>
          <a:prstGeom prst="rect">
            <a:avLst/>
          </a:prstGeom>
          <a:noFill/>
          <a:ln>
            <a:noFill/>
          </a:ln>
        </p:spPr>
        <p:txBody>
          <a:bodyPr anchorCtr="0" anchor="t" bIns="46175" lIns="46175" spcFirstLastPara="1" rIns="46175" wrap="square" tIns="46175">
            <a:spAutoFit/>
          </a:bodyPr>
          <a:lstStyle/>
          <a:p>
            <a:pPr indent="0" lvl="0" marL="0" rtl="0" algn="ctr">
              <a:lnSpc>
                <a:spcPct val="115000"/>
              </a:lnSpc>
              <a:spcBef>
                <a:spcPts val="0"/>
              </a:spcBef>
              <a:spcAft>
                <a:spcPts val="0"/>
              </a:spcAft>
              <a:buNone/>
            </a:pPr>
            <a:r>
              <a:rPr i="1" lang="en-US" sz="1009"/>
              <a:t>Relevant equations for predicting coronal loop physical processes</a:t>
            </a:r>
            <a:endParaRPr sz="707">
              <a:solidFill>
                <a:srgbClr val="000000"/>
              </a:solidFill>
            </a:endParaRPr>
          </a:p>
        </p:txBody>
      </p:sp>
      <p:sp>
        <p:nvSpPr>
          <p:cNvPr id="63" name="Google Shape;63;p2"/>
          <p:cNvSpPr txBox="1"/>
          <p:nvPr/>
        </p:nvSpPr>
        <p:spPr>
          <a:xfrm rot="-5400000">
            <a:off x="9552015" y="1207175"/>
            <a:ext cx="2340000" cy="606300"/>
          </a:xfrm>
          <a:prstGeom prst="rect">
            <a:avLst/>
          </a:prstGeom>
          <a:noFill/>
          <a:ln>
            <a:noFill/>
          </a:ln>
        </p:spPr>
        <p:txBody>
          <a:bodyPr anchorCtr="0" anchor="t" bIns="46175" lIns="46175" spcFirstLastPara="1" rIns="46175" wrap="square" tIns="46175">
            <a:spAutoFit/>
          </a:bodyPr>
          <a:lstStyle/>
          <a:p>
            <a:pPr indent="0" lvl="0" marL="0" rtl="0" algn="l">
              <a:lnSpc>
                <a:spcPct val="115000"/>
              </a:lnSpc>
              <a:spcBef>
                <a:spcPts val="0"/>
              </a:spcBef>
              <a:spcAft>
                <a:spcPts val="0"/>
              </a:spcAft>
              <a:buNone/>
            </a:pPr>
            <a:r>
              <a:rPr i="1" lang="en-US" sz="1009"/>
              <a:t>https://www.esa.int/ESA_Multimedia/Images/2024/11/EUI_s_view_of_the_Sun_in_UV_light</a:t>
            </a:r>
            <a:endParaRPr i="1" sz="1009"/>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 name="Shape 68"/>
        <p:cNvGrpSpPr/>
        <p:nvPr/>
      </p:nvGrpSpPr>
      <p:grpSpPr>
        <a:xfrm>
          <a:off x="0" y="0"/>
          <a:ext cx="0" cy="0"/>
          <a:chOff x="0" y="0"/>
          <a:chExt cx="0" cy="0"/>
        </a:xfrm>
      </p:grpSpPr>
      <p:pic>
        <p:nvPicPr>
          <p:cNvPr id="69" name="Google Shape;69;p4"/>
          <p:cNvPicPr preferRelativeResize="0"/>
          <p:nvPr>
            <p:ph idx="1" type="body"/>
          </p:nvPr>
        </p:nvPicPr>
        <p:blipFill rotWithShape="1">
          <a:blip r:embed="rId3">
            <a:alphaModFix/>
          </a:blip>
          <a:srcRect b="0" l="0" r="0" t="0"/>
          <a:stretch/>
        </p:blipFill>
        <p:spPr>
          <a:xfrm>
            <a:off x="-14069" y="6192295"/>
            <a:ext cx="12206069" cy="690789"/>
          </a:xfrm>
          <a:prstGeom prst="rect">
            <a:avLst/>
          </a:prstGeom>
          <a:noFill/>
          <a:ln>
            <a:noFill/>
          </a:ln>
        </p:spPr>
      </p:pic>
      <p:sp>
        <p:nvSpPr>
          <p:cNvPr id="70" name="Google Shape;70;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3200"/>
              <a:buFont typeface="Libre Franklin Medium"/>
              <a:buNone/>
            </a:pPr>
            <a:r>
              <a:rPr lang="en-US">
                <a:solidFill>
                  <a:schemeClr val="dk2"/>
                </a:solidFill>
              </a:rPr>
              <a:t>Research Question</a:t>
            </a:r>
            <a:endParaRPr sz="3200">
              <a:solidFill>
                <a:schemeClr val="dk2"/>
              </a:solidFill>
            </a:endParaRPr>
          </a:p>
        </p:txBody>
      </p:sp>
      <p:sp>
        <p:nvSpPr>
          <p:cNvPr id="71" name="Google Shape;71;p4"/>
          <p:cNvSpPr txBox="1"/>
          <p:nvPr>
            <p:ph idx="11" type="ftr"/>
          </p:nvPr>
        </p:nvSpPr>
        <p:spPr>
          <a:xfrm rot="-5400000">
            <a:off x="10817434" y="4975433"/>
            <a:ext cx="2095133" cy="406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dk2"/>
                </a:solidFill>
                <a:latin typeface="Libre Franklin"/>
                <a:ea typeface="Libre Franklin"/>
                <a:cs typeface="Libre Franklin"/>
                <a:sym typeface="Libre Franklin"/>
              </a:rPr>
              <a:t>GEORGE MASON UNIVERSITY</a:t>
            </a:r>
            <a:endParaRPr/>
          </a:p>
        </p:txBody>
      </p:sp>
      <p:sp>
        <p:nvSpPr>
          <p:cNvPr id="72" name="Google Shape;72;p4"/>
          <p:cNvSpPr txBox="1"/>
          <p:nvPr>
            <p:ph idx="12" type="sldNum"/>
          </p:nvPr>
        </p:nvSpPr>
        <p:spPr>
          <a:xfrm>
            <a:off x="11661800" y="6356350"/>
            <a:ext cx="4064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US" sz="1200">
                <a:solidFill>
                  <a:schemeClr val="lt1"/>
                </a:solidFill>
                <a:latin typeface="Libre Franklin"/>
                <a:ea typeface="Libre Franklin"/>
                <a:cs typeface="Libre Franklin"/>
                <a:sym typeface="Libre Franklin"/>
              </a:rPr>
              <a:t>‹#›</a:t>
            </a:fld>
            <a:endParaRPr sz="1200">
              <a:solidFill>
                <a:schemeClr val="lt1"/>
              </a:solidFill>
              <a:latin typeface="Libre Franklin"/>
              <a:ea typeface="Libre Franklin"/>
              <a:cs typeface="Libre Franklin"/>
              <a:sym typeface="Libre Franklin"/>
            </a:endParaRPr>
          </a:p>
        </p:txBody>
      </p:sp>
      <p:sp>
        <p:nvSpPr>
          <p:cNvPr id="73" name="Google Shape;73;p4"/>
          <p:cNvSpPr txBox="1"/>
          <p:nvPr/>
        </p:nvSpPr>
        <p:spPr>
          <a:xfrm>
            <a:off x="838200" y="1510215"/>
            <a:ext cx="10694700" cy="92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1F1F1F"/>
                </a:solidFill>
                <a:highlight>
                  <a:srgbClr val="FFFFFF"/>
                </a:highlight>
              </a:rPr>
              <a:t>What are the plasma velocity fields within coronal loops across different temperatures, positions, and structures, and how can these observational measurements improve the accuracy of magnetohydrodynamic (MHD) models of coronal heating and eruptions?</a:t>
            </a:r>
            <a:endParaRPr sz="1800">
              <a:solidFill>
                <a:srgbClr val="FF0000"/>
              </a:solidFill>
              <a:highlight>
                <a:srgbClr val="FFFFFF"/>
              </a:highlight>
            </a:endParaRPr>
          </a:p>
        </p:txBody>
      </p:sp>
      <p:pic>
        <p:nvPicPr>
          <p:cNvPr id="74" name="Google Shape;74;p4"/>
          <p:cNvPicPr preferRelativeResize="0"/>
          <p:nvPr/>
        </p:nvPicPr>
        <p:blipFill>
          <a:blip r:embed="rId4">
            <a:alphaModFix/>
          </a:blip>
          <a:stretch>
            <a:fillRect/>
          </a:stretch>
        </p:blipFill>
        <p:spPr>
          <a:xfrm>
            <a:off x="447575" y="2433615"/>
            <a:ext cx="4317350" cy="3453880"/>
          </a:xfrm>
          <a:prstGeom prst="rect">
            <a:avLst/>
          </a:prstGeom>
          <a:noFill/>
          <a:ln>
            <a:noFill/>
          </a:ln>
        </p:spPr>
      </p:pic>
      <p:sp>
        <p:nvSpPr>
          <p:cNvPr id="75" name="Google Shape;75;p4"/>
          <p:cNvSpPr txBox="1"/>
          <p:nvPr/>
        </p:nvSpPr>
        <p:spPr>
          <a:xfrm>
            <a:off x="935865" y="5613968"/>
            <a:ext cx="2060100" cy="4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000">
                <a:solidFill>
                  <a:schemeClr val="dk1"/>
                </a:solidFill>
                <a:latin typeface="Libre Franklin"/>
                <a:ea typeface="Libre Franklin"/>
                <a:cs typeface="Libre Franklin"/>
                <a:sym typeface="Libre Franklin"/>
              </a:rPr>
              <a:t>Magnetohydrodynamic Model Diagram</a:t>
            </a:r>
            <a:endParaRPr i="1" sz="1000">
              <a:solidFill>
                <a:schemeClr val="dk1"/>
              </a:solidFill>
              <a:latin typeface="Libre Franklin"/>
              <a:ea typeface="Libre Franklin"/>
              <a:cs typeface="Libre Franklin"/>
              <a:sym typeface="Libre Franklin"/>
            </a:endParaRPr>
          </a:p>
        </p:txBody>
      </p:sp>
      <p:sp>
        <p:nvSpPr>
          <p:cNvPr id="76" name="Google Shape;76;p4"/>
          <p:cNvSpPr txBox="1"/>
          <p:nvPr/>
        </p:nvSpPr>
        <p:spPr>
          <a:xfrm rot="-5400000">
            <a:off x="2888725" y="3960053"/>
            <a:ext cx="3261600" cy="456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US" sz="1000">
                <a:solidFill>
                  <a:schemeClr val="dk1"/>
                </a:solidFill>
                <a:latin typeface="Libre Franklin"/>
                <a:ea typeface="Libre Franklin"/>
                <a:cs typeface="Libre Franklin"/>
                <a:sym typeface="Libre Franklin"/>
              </a:rPr>
              <a:t>https://www.comsol.com/blogs/building-a-magnetohydrodynamic-multiphysics-model-in-comsol</a:t>
            </a:r>
            <a:endParaRPr i="1" sz="1000">
              <a:solidFill>
                <a:schemeClr val="dk1"/>
              </a:solidFill>
              <a:latin typeface="Libre Franklin"/>
              <a:ea typeface="Libre Franklin"/>
              <a:cs typeface="Libre Franklin"/>
              <a:sym typeface="Libre Franklin"/>
            </a:endParaRPr>
          </a:p>
        </p:txBody>
      </p:sp>
      <p:pic>
        <p:nvPicPr>
          <p:cNvPr id="77" name="Google Shape;77;p4"/>
          <p:cNvPicPr preferRelativeResize="0"/>
          <p:nvPr/>
        </p:nvPicPr>
        <p:blipFill>
          <a:blip r:embed="rId5">
            <a:alphaModFix/>
          </a:blip>
          <a:stretch>
            <a:fillRect/>
          </a:stretch>
        </p:blipFill>
        <p:spPr>
          <a:xfrm>
            <a:off x="5370925" y="2481050"/>
            <a:ext cx="5334093" cy="2960425"/>
          </a:xfrm>
          <a:prstGeom prst="rect">
            <a:avLst/>
          </a:prstGeom>
          <a:noFill/>
          <a:ln>
            <a:noFill/>
          </a:ln>
        </p:spPr>
      </p:pic>
      <p:sp>
        <p:nvSpPr>
          <p:cNvPr id="78" name="Google Shape;78;p4"/>
          <p:cNvSpPr txBox="1"/>
          <p:nvPr/>
        </p:nvSpPr>
        <p:spPr>
          <a:xfrm>
            <a:off x="5280565" y="5613968"/>
            <a:ext cx="2060100" cy="4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000">
                <a:solidFill>
                  <a:schemeClr val="dk1"/>
                </a:solidFill>
                <a:latin typeface="Libre Franklin"/>
                <a:ea typeface="Libre Franklin"/>
                <a:cs typeface="Libre Franklin"/>
                <a:sym typeface="Libre Franklin"/>
              </a:rPr>
              <a:t>Magnetohydrodynamic Model Example </a:t>
            </a:r>
            <a:endParaRPr i="1" sz="1000">
              <a:solidFill>
                <a:schemeClr val="dk1"/>
              </a:solidFill>
              <a:latin typeface="Libre Franklin"/>
              <a:ea typeface="Libre Franklin"/>
              <a:cs typeface="Libre Franklin"/>
              <a:sym typeface="Libre Franklin"/>
            </a:endParaRPr>
          </a:p>
        </p:txBody>
      </p:sp>
      <p:sp>
        <p:nvSpPr>
          <p:cNvPr id="79" name="Google Shape;79;p4"/>
          <p:cNvSpPr txBox="1"/>
          <p:nvPr/>
        </p:nvSpPr>
        <p:spPr>
          <a:xfrm>
            <a:off x="8644915" y="5488893"/>
            <a:ext cx="2060100" cy="456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US" sz="1000">
                <a:solidFill>
                  <a:schemeClr val="dk1"/>
                </a:solidFill>
                <a:latin typeface="Libre Franklin"/>
                <a:ea typeface="Libre Franklin"/>
                <a:cs typeface="Libre Franklin"/>
                <a:sym typeface="Libre Franklin"/>
              </a:rPr>
              <a:t>https://www.comsol.fr/model/magnetohydrodynamics-74511</a:t>
            </a:r>
            <a:endParaRPr i="1" sz="1000">
              <a:solidFill>
                <a:schemeClr val="dk1"/>
              </a:solidFill>
              <a:latin typeface="Libre Franklin"/>
              <a:ea typeface="Libre Franklin"/>
              <a:cs typeface="Libre Franklin"/>
              <a:sym typeface="Libre Frankli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pic>
        <p:nvPicPr>
          <p:cNvPr id="85" name="Google Shape;85;p5"/>
          <p:cNvPicPr preferRelativeResize="0"/>
          <p:nvPr>
            <p:ph idx="1" type="body"/>
          </p:nvPr>
        </p:nvPicPr>
        <p:blipFill rotWithShape="1">
          <a:blip r:embed="rId3">
            <a:alphaModFix/>
          </a:blip>
          <a:srcRect b="0" l="0" r="0" t="0"/>
          <a:stretch/>
        </p:blipFill>
        <p:spPr>
          <a:xfrm>
            <a:off x="-14069" y="6192295"/>
            <a:ext cx="12206069" cy="690789"/>
          </a:xfrm>
          <a:prstGeom prst="rect">
            <a:avLst/>
          </a:prstGeom>
          <a:noFill/>
          <a:ln>
            <a:noFill/>
          </a:ln>
        </p:spPr>
      </p:pic>
      <p:sp>
        <p:nvSpPr>
          <p:cNvPr id="86" name="Google Shape;86;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3200"/>
              <a:buFont typeface="Libre Franklin Medium"/>
              <a:buNone/>
            </a:pPr>
            <a:r>
              <a:rPr lang="en-US" sz="3200">
                <a:solidFill>
                  <a:schemeClr val="dk2"/>
                </a:solidFill>
              </a:rPr>
              <a:t>Materials and Methods</a:t>
            </a:r>
            <a:endParaRPr/>
          </a:p>
        </p:txBody>
      </p:sp>
      <p:sp>
        <p:nvSpPr>
          <p:cNvPr id="87" name="Google Shape;87;p5"/>
          <p:cNvSpPr txBox="1"/>
          <p:nvPr>
            <p:ph idx="11" type="ftr"/>
          </p:nvPr>
        </p:nvSpPr>
        <p:spPr>
          <a:xfrm rot="-5400000">
            <a:off x="10817434" y="4975433"/>
            <a:ext cx="2095133" cy="406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dk2"/>
                </a:solidFill>
                <a:latin typeface="Libre Franklin"/>
                <a:ea typeface="Libre Franklin"/>
                <a:cs typeface="Libre Franklin"/>
                <a:sym typeface="Libre Franklin"/>
              </a:rPr>
              <a:t>GEORGE MASON UNIVERSITY</a:t>
            </a:r>
            <a:endParaRPr/>
          </a:p>
        </p:txBody>
      </p:sp>
      <p:sp>
        <p:nvSpPr>
          <p:cNvPr id="88" name="Google Shape;88;p5"/>
          <p:cNvSpPr txBox="1"/>
          <p:nvPr>
            <p:ph idx="12" type="sldNum"/>
          </p:nvPr>
        </p:nvSpPr>
        <p:spPr>
          <a:xfrm>
            <a:off x="11661800" y="6356350"/>
            <a:ext cx="4064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US" sz="1200">
                <a:solidFill>
                  <a:schemeClr val="lt1"/>
                </a:solidFill>
                <a:latin typeface="Libre Franklin"/>
                <a:ea typeface="Libre Franklin"/>
                <a:cs typeface="Libre Franklin"/>
                <a:sym typeface="Libre Franklin"/>
              </a:rPr>
              <a:t>‹#›</a:t>
            </a:fld>
            <a:endParaRPr sz="1200">
              <a:solidFill>
                <a:schemeClr val="lt1"/>
              </a:solidFill>
              <a:latin typeface="Libre Franklin"/>
              <a:ea typeface="Libre Franklin"/>
              <a:cs typeface="Libre Franklin"/>
              <a:sym typeface="Libre Franklin"/>
            </a:endParaRPr>
          </a:p>
        </p:txBody>
      </p:sp>
      <p:sp>
        <p:nvSpPr>
          <p:cNvPr id="89" name="Google Shape;89;p5"/>
          <p:cNvSpPr txBox="1"/>
          <p:nvPr/>
        </p:nvSpPr>
        <p:spPr>
          <a:xfrm>
            <a:off x="838200" y="1442980"/>
            <a:ext cx="10694700" cy="3555600"/>
          </a:xfrm>
          <a:prstGeom prst="rect">
            <a:avLst/>
          </a:prstGeom>
          <a:noFill/>
          <a:ln>
            <a:noFill/>
          </a:ln>
        </p:spPr>
        <p:txBody>
          <a:bodyPr anchorCtr="0" anchor="t" bIns="45700" lIns="91425" spcFirstLastPara="1" rIns="91425" wrap="square" tIns="45700">
            <a:spAutoFit/>
          </a:bodyPr>
          <a:lstStyle/>
          <a:p>
            <a:pPr indent="-342900" lvl="0" marL="457200" rtl="0" algn="l">
              <a:lnSpc>
                <a:spcPct val="115000"/>
              </a:lnSpc>
              <a:spcBef>
                <a:spcPts val="0"/>
              </a:spcBef>
              <a:spcAft>
                <a:spcPts val="0"/>
              </a:spcAft>
              <a:buClr>
                <a:schemeClr val="dk1"/>
              </a:buClr>
              <a:buSzPts val="1800"/>
              <a:buChar char="●"/>
            </a:pPr>
            <a:r>
              <a:rPr i="1" lang="en-US" sz="1800">
                <a:solidFill>
                  <a:schemeClr val="dk1"/>
                </a:solidFill>
              </a:rPr>
              <a:t>Our study began by discovering and retrieving extreme-ultraviolet spectroscopic data from the EUV Imaging Spectrometer (EIS) on the Hinode satellite. While this dataset spans around 19  years, this research specifically focuses on observations from April 4th, 2019 at 13:15:13. </a:t>
            </a:r>
            <a:endParaRPr i="1" sz="1800">
              <a:solidFill>
                <a:schemeClr val="dk1"/>
              </a:solidFill>
            </a:endParaRPr>
          </a:p>
          <a:p>
            <a:pPr indent="-342900" lvl="0" marL="457200" rtl="0" algn="l">
              <a:lnSpc>
                <a:spcPct val="115000"/>
              </a:lnSpc>
              <a:spcBef>
                <a:spcPts val="0"/>
              </a:spcBef>
              <a:spcAft>
                <a:spcPts val="0"/>
              </a:spcAft>
              <a:buClr>
                <a:schemeClr val="dk1"/>
              </a:buClr>
              <a:buSzPts val="1800"/>
              <a:buChar char="●"/>
            </a:pPr>
            <a:r>
              <a:rPr i="1" lang="en-US" sz="1800">
                <a:solidFill>
                  <a:schemeClr val="dk1"/>
                </a:solidFill>
              </a:rPr>
              <a:t>Plotted the intensity as a function of position for a </a:t>
            </a:r>
            <a:r>
              <a:rPr i="1" lang="en-US" sz="1800">
                <a:solidFill>
                  <a:schemeClr val="dk1"/>
                </a:solidFill>
              </a:rPr>
              <a:t>specific</a:t>
            </a:r>
            <a:r>
              <a:rPr i="1" lang="en-US" sz="1800">
                <a:solidFill>
                  <a:schemeClr val="dk1"/>
                </a:solidFill>
              </a:rPr>
              <a:t> emission line, as shown in the intensity map figure. Then</a:t>
            </a:r>
            <a:r>
              <a:rPr i="1" lang="en-US" sz="1800">
                <a:solidFill>
                  <a:schemeClr val="dk1"/>
                </a:solidFill>
              </a:rPr>
              <a:t>, we selected around 50 </a:t>
            </a:r>
            <a:br>
              <a:rPr i="1" lang="en-US" sz="1800">
                <a:solidFill>
                  <a:schemeClr val="dk1"/>
                </a:solidFill>
              </a:rPr>
            </a:br>
            <a:r>
              <a:rPr i="1" lang="en-US" sz="1800">
                <a:solidFill>
                  <a:schemeClr val="dk1"/>
                </a:solidFill>
              </a:rPr>
              <a:t>points on manually identified coronal loops. </a:t>
            </a:r>
            <a:endParaRPr i="1" sz="1800">
              <a:solidFill>
                <a:schemeClr val="dk1"/>
              </a:solidFill>
            </a:endParaRPr>
          </a:p>
          <a:p>
            <a:pPr indent="-342900" lvl="0" marL="457200" rtl="0" algn="l">
              <a:lnSpc>
                <a:spcPct val="115000"/>
              </a:lnSpc>
              <a:spcBef>
                <a:spcPts val="0"/>
              </a:spcBef>
              <a:spcAft>
                <a:spcPts val="0"/>
              </a:spcAft>
              <a:buClr>
                <a:schemeClr val="dk1"/>
              </a:buClr>
              <a:buSzPts val="1800"/>
              <a:buChar char="●"/>
            </a:pPr>
            <a:r>
              <a:rPr i="1" lang="en-US" sz="1800">
                <a:solidFill>
                  <a:schemeClr val="dk1"/>
                </a:solidFill>
              </a:rPr>
              <a:t>Since EIS is a spectrometer, the next thing </a:t>
            </a:r>
            <a:br>
              <a:rPr i="1" lang="en-US" sz="1800">
                <a:solidFill>
                  <a:schemeClr val="dk1"/>
                </a:solidFill>
              </a:rPr>
            </a:br>
            <a:r>
              <a:rPr i="1" lang="en-US" sz="1800">
                <a:solidFill>
                  <a:schemeClr val="dk1"/>
                </a:solidFill>
              </a:rPr>
              <a:t>we accomplished is plotting intensity as a</a:t>
            </a:r>
            <a:br>
              <a:rPr i="1" lang="en-US" sz="1800">
                <a:solidFill>
                  <a:schemeClr val="dk1"/>
                </a:solidFill>
              </a:rPr>
            </a:br>
            <a:r>
              <a:rPr i="1" lang="en-US" sz="1800">
                <a:solidFill>
                  <a:schemeClr val="dk1"/>
                </a:solidFill>
              </a:rPr>
              <a:t>function of wavelength to observe the most </a:t>
            </a:r>
            <a:br>
              <a:rPr i="1" lang="en-US" sz="1800">
                <a:solidFill>
                  <a:schemeClr val="dk1"/>
                </a:solidFill>
              </a:rPr>
            </a:br>
            <a:r>
              <a:rPr i="1" lang="en-US" sz="1800">
                <a:solidFill>
                  <a:schemeClr val="dk1"/>
                </a:solidFill>
              </a:rPr>
              <a:t>reliable wavelengths and assign them to their</a:t>
            </a:r>
            <a:br>
              <a:rPr i="1" lang="en-US" sz="1800">
                <a:solidFill>
                  <a:schemeClr val="dk1"/>
                </a:solidFill>
              </a:rPr>
            </a:br>
            <a:r>
              <a:rPr i="1" lang="en-US" sz="1800">
                <a:solidFill>
                  <a:schemeClr val="dk1"/>
                </a:solidFill>
              </a:rPr>
              <a:t>respective window for future use.</a:t>
            </a:r>
            <a:endParaRPr i="1" sz="1800">
              <a:solidFill>
                <a:schemeClr val="dk1"/>
              </a:solidFill>
            </a:endParaRPr>
          </a:p>
        </p:txBody>
      </p:sp>
      <p:pic>
        <p:nvPicPr>
          <p:cNvPr id="90" name="Google Shape;90;p5" title="Screenshot 2025-07-29 at 1.40.05 PM.png"/>
          <p:cNvPicPr preferRelativeResize="0"/>
          <p:nvPr/>
        </p:nvPicPr>
        <p:blipFill>
          <a:blip r:embed="rId4">
            <a:alphaModFix/>
          </a:blip>
          <a:stretch>
            <a:fillRect/>
          </a:stretch>
        </p:blipFill>
        <p:spPr>
          <a:xfrm>
            <a:off x="7220450" y="2883425"/>
            <a:ext cx="3371350" cy="2849099"/>
          </a:xfrm>
          <a:prstGeom prst="rect">
            <a:avLst/>
          </a:prstGeom>
          <a:noFill/>
          <a:ln>
            <a:noFill/>
          </a:ln>
        </p:spPr>
      </p:pic>
      <p:sp>
        <p:nvSpPr>
          <p:cNvPr id="91" name="Google Shape;91;p5"/>
          <p:cNvSpPr txBox="1"/>
          <p:nvPr/>
        </p:nvSpPr>
        <p:spPr>
          <a:xfrm>
            <a:off x="8115483" y="5732529"/>
            <a:ext cx="1581300" cy="427500"/>
          </a:xfrm>
          <a:prstGeom prst="rect">
            <a:avLst/>
          </a:prstGeom>
          <a:noFill/>
          <a:ln>
            <a:noFill/>
          </a:ln>
        </p:spPr>
        <p:txBody>
          <a:bodyPr anchorCtr="0" anchor="t" bIns="46175" lIns="46175" spcFirstLastPara="1" rIns="46175" wrap="square" tIns="46175">
            <a:spAutoFit/>
          </a:bodyPr>
          <a:lstStyle/>
          <a:p>
            <a:pPr indent="0" lvl="0" marL="0" rtl="0" algn="ctr">
              <a:lnSpc>
                <a:spcPct val="115000"/>
              </a:lnSpc>
              <a:spcBef>
                <a:spcPts val="0"/>
              </a:spcBef>
              <a:spcAft>
                <a:spcPts val="0"/>
              </a:spcAft>
              <a:buNone/>
            </a:pPr>
            <a:r>
              <a:rPr i="1" lang="en-US" sz="1009">
                <a:solidFill>
                  <a:srgbClr val="000000"/>
                </a:solidFill>
              </a:rPr>
              <a:t>Intensity </a:t>
            </a:r>
            <a:r>
              <a:rPr i="1" lang="en-US" sz="1009"/>
              <a:t>m</a:t>
            </a:r>
            <a:r>
              <a:rPr i="1" lang="en-US" sz="1009">
                <a:solidFill>
                  <a:srgbClr val="000000"/>
                </a:solidFill>
              </a:rPr>
              <a:t>ap with plotted points of example loop</a:t>
            </a:r>
            <a:endParaRPr sz="707">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g37253eea4fc_0_18"/>
          <p:cNvPicPr preferRelativeResize="0"/>
          <p:nvPr>
            <p:ph idx="1" type="body"/>
          </p:nvPr>
        </p:nvPicPr>
        <p:blipFill rotWithShape="1">
          <a:blip r:embed="rId3">
            <a:alphaModFix/>
          </a:blip>
          <a:srcRect b="0" l="0" r="0" t="0"/>
          <a:stretch/>
        </p:blipFill>
        <p:spPr>
          <a:xfrm>
            <a:off x="-14069" y="6192295"/>
            <a:ext cx="12206100" cy="690900"/>
          </a:xfrm>
          <a:prstGeom prst="rect">
            <a:avLst/>
          </a:prstGeom>
          <a:noFill/>
          <a:ln>
            <a:noFill/>
          </a:ln>
        </p:spPr>
      </p:pic>
      <p:sp>
        <p:nvSpPr>
          <p:cNvPr id="98" name="Google Shape;98;g37253eea4fc_0_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3200"/>
              <a:buFont typeface="Libre Franklin Medium"/>
              <a:buNone/>
            </a:pPr>
            <a:r>
              <a:rPr lang="en-US" sz="3200">
                <a:solidFill>
                  <a:schemeClr val="dk2"/>
                </a:solidFill>
              </a:rPr>
              <a:t>Materials and Methods</a:t>
            </a:r>
            <a:endParaRPr/>
          </a:p>
        </p:txBody>
      </p:sp>
      <p:sp>
        <p:nvSpPr>
          <p:cNvPr id="99" name="Google Shape;99;g37253eea4fc_0_18"/>
          <p:cNvSpPr txBox="1"/>
          <p:nvPr>
            <p:ph idx="11" type="ftr"/>
          </p:nvPr>
        </p:nvSpPr>
        <p:spPr>
          <a:xfrm rot="-5400000">
            <a:off x="10817451" y="4975350"/>
            <a:ext cx="2095200" cy="406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dk2"/>
                </a:solidFill>
                <a:latin typeface="Libre Franklin"/>
                <a:ea typeface="Libre Franklin"/>
                <a:cs typeface="Libre Franklin"/>
                <a:sym typeface="Libre Franklin"/>
              </a:rPr>
              <a:t>GEORGE MASON UNIVERSITY</a:t>
            </a:r>
            <a:endParaRPr/>
          </a:p>
        </p:txBody>
      </p:sp>
      <p:sp>
        <p:nvSpPr>
          <p:cNvPr id="100" name="Google Shape;100;g37253eea4fc_0_18"/>
          <p:cNvSpPr txBox="1"/>
          <p:nvPr>
            <p:ph idx="12" type="sldNum"/>
          </p:nvPr>
        </p:nvSpPr>
        <p:spPr>
          <a:xfrm>
            <a:off x="11661800" y="6356350"/>
            <a:ext cx="4065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US" sz="1200">
                <a:solidFill>
                  <a:schemeClr val="lt1"/>
                </a:solidFill>
                <a:latin typeface="Libre Franklin"/>
                <a:ea typeface="Libre Franklin"/>
                <a:cs typeface="Libre Franklin"/>
                <a:sym typeface="Libre Franklin"/>
              </a:rPr>
              <a:t>‹#›</a:t>
            </a:fld>
            <a:endParaRPr sz="1200">
              <a:solidFill>
                <a:schemeClr val="lt1"/>
              </a:solidFill>
              <a:latin typeface="Libre Franklin"/>
              <a:ea typeface="Libre Franklin"/>
              <a:cs typeface="Libre Franklin"/>
              <a:sym typeface="Libre Franklin"/>
            </a:endParaRPr>
          </a:p>
        </p:txBody>
      </p:sp>
      <p:sp>
        <p:nvSpPr>
          <p:cNvPr id="101" name="Google Shape;101;g37253eea4fc_0_18"/>
          <p:cNvSpPr txBox="1"/>
          <p:nvPr/>
        </p:nvSpPr>
        <p:spPr>
          <a:xfrm>
            <a:off x="748650" y="1424117"/>
            <a:ext cx="10694700" cy="3874200"/>
          </a:xfrm>
          <a:prstGeom prst="rect">
            <a:avLst/>
          </a:prstGeom>
          <a:noFill/>
          <a:ln>
            <a:noFill/>
          </a:ln>
        </p:spPr>
        <p:txBody>
          <a:bodyPr anchorCtr="0" anchor="t" bIns="45700" lIns="91425" spcFirstLastPara="1" rIns="91425" wrap="square" tIns="45700">
            <a:spAutoFit/>
          </a:bodyPr>
          <a:lstStyle/>
          <a:p>
            <a:pPr indent="-342900" lvl="0" marL="457200" rtl="0" algn="l">
              <a:lnSpc>
                <a:spcPct val="115000"/>
              </a:lnSpc>
              <a:spcBef>
                <a:spcPts val="0"/>
              </a:spcBef>
              <a:spcAft>
                <a:spcPts val="0"/>
              </a:spcAft>
              <a:buClr>
                <a:schemeClr val="dk1"/>
              </a:buClr>
              <a:buSzPts val="1800"/>
              <a:buChar char="●"/>
            </a:pPr>
            <a:r>
              <a:rPr i="1" lang="en-US" sz="1800">
                <a:solidFill>
                  <a:schemeClr val="dk1"/>
                </a:solidFill>
              </a:rPr>
              <a:t>We can then set bounds to the wavelength to</a:t>
            </a:r>
            <a:br>
              <a:rPr i="1" lang="en-US" sz="1800">
                <a:solidFill>
                  <a:schemeClr val="dk1"/>
                </a:solidFill>
              </a:rPr>
            </a:br>
            <a:r>
              <a:rPr i="1" lang="en-US" sz="1800">
                <a:solidFill>
                  <a:schemeClr val="dk1"/>
                </a:solidFill>
              </a:rPr>
              <a:t>further refine the </a:t>
            </a:r>
            <a:r>
              <a:rPr i="1" lang="en-US" sz="1800">
                <a:solidFill>
                  <a:schemeClr val="dk1"/>
                </a:solidFill>
              </a:rPr>
              <a:t>gaussian</a:t>
            </a:r>
            <a:r>
              <a:rPr i="1" lang="en-US" sz="1800">
                <a:solidFill>
                  <a:schemeClr val="dk1"/>
                </a:solidFill>
              </a:rPr>
              <a:t> fit, and even specify</a:t>
            </a:r>
            <a:br>
              <a:rPr i="1" lang="en-US" sz="1800">
                <a:solidFill>
                  <a:schemeClr val="dk1"/>
                </a:solidFill>
              </a:rPr>
            </a:br>
            <a:r>
              <a:rPr i="1" lang="en-US" sz="1800">
                <a:solidFill>
                  <a:schemeClr val="dk1"/>
                </a:solidFill>
              </a:rPr>
              <a:t>a blend of wavelengths to prompt a double</a:t>
            </a:r>
            <a:br>
              <a:rPr i="1" lang="en-US" sz="1800">
                <a:solidFill>
                  <a:schemeClr val="dk1"/>
                </a:solidFill>
              </a:rPr>
            </a:br>
            <a:r>
              <a:rPr i="1" lang="en-US" sz="1800">
                <a:solidFill>
                  <a:schemeClr val="dk1"/>
                </a:solidFill>
              </a:rPr>
              <a:t>gaussian</a:t>
            </a:r>
            <a:r>
              <a:rPr i="1" lang="en-US" sz="1800">
                <a:solidFill>
                  <a:schemeClr val="dk1"/>
                </a:solidFill>
              </a:rPr>
              <a:t> fit.</a:t>
            </a:r>
            <a:endParaRPr i="1" sz="1800">
              <a:solidFill>
                <a:schemeClr val="dk1"/>
              </a:solidFill>
            </a:endParaRPr>
          </a:p>
          <a:p>
            <a:pPr indent="-342900" lvl="0" marL="457200" rtl="0" algn="l">
              <a:lnSpc>
                <a:spcPct val="115000"/>
              </a:lnSpc>
              <a:spcBef>
                <a:spcPts val="0"/>
              </a:spcBef>
              <a:spcAft>
                <a:spcPts val="0"/>
              </a:spcAft>
              <a:buClr>
                <a:schemeClr val="dk1"/>
              </a:buClr>
              <a:buSzPts val="1800"/>
              <a:buChar char="●"/>
            </a:pPr>
            <a:r>
              <a:rPr i="1" lang="en-US" sz="1800">
                <a:solidFill>
                  <a:schemeClr val="dk1"/>
                </a:solidFill>
              </a:rPr>
              <a:t>By creating and using our very own </a:t>
            </a:r>
            <a:br>
              <a:rPr i="1" lang="en-US" sz="1800">
                <a:solidFill>
                  <a:schemeClr val="dk1"/>
                </a:solidFill>
              </a:rPr>
            </a:br>
            <a:r>
              <a:rPr i="1" lang="en-US" sz="1800">
                <a:solidFill>
                  <a:schemeClr val="dk1"/>
                </a:solidFill>
              </a:rPr>
              <a:t>Python-based analysis tool, developed with </a:t>
            </a:r>
            <a:br>
              <a:rPr i="1" lang="en-US" sz="1800">
                <a:solidFill>
                  <a:schemeClr val="dk1"/>
                </a:solidFill>
              </a:rPr>
            </a:br>
            <a:r>
              <a:rPr i="1" lang="en-US" sz="1800">
                <a:solidFill>
                  <a:schemeClr val="dk1"/>
                </a:solidFill>
              </a:rPr>
              <a:t>the help of the EISPAC module, we interpret</a:t>
            </a:r>
            <a:br>
              <a:rPr i="1" lang="en-US" sz="1800">
                <a:solidFill>
                  <a:schemeClr val="dk1"/>
                </a:solidFill>
              </a:rPr>
            </a:br>
            <a:r>
              <a:rPr i="1" lang="en-US" sz="1800">
                <a:solidFill>
                  <a:schemeClr val="dk1"/>
                </a:solidFill>
              </a:rPr>
              <a:t>Doppler shifts in the spectroscopic data to </a:t>
            </a:r>
            <a:br>
              <a:rPr i="1" lang="en-US" sz="1800">
                <a:solidFill>
                  <a:schemeClr val="dk1"/>
                </a:solidFill>
              </a:rPr>
            </a:br>
            <a:r>
              <a:rPr i="1" lang="en-US" sz="1800">
                <a:solidFill>
                  <a:schemeClr val="dk1"/>
                </a:solidFill>
              </a:rPr>
              <a:t>derive line-of-sight plasma velocities for each </a:t>
            </a:r>
            <a:endParaRPr i="1" sz="1800">
              <a:solidFill>
                <a:schemeClr val="dk1"/>
              </a:solidFill>
            </a:endParaRPr>
          </a:p>
          <a:p>
            <a:pPr indent="0" lvl="0" marL="457200" rtl="0" algn="l">
              <a:lnSpc>
                <a:spcPct val="115000"/>
              </a:lnSpc>
              <a:spcBef>
                <a:spcPts val="0"/>
              </a:spcBef>
              <a:spcAft>
                <a:spcPts val="0"/>
              </a:spcAft>
              <a:buNone/>
            </a:pPr>
            <a:r>
              <a:rPr i="1" lang="en-US" sz="1800">
                <a:solidFill>
                  <a:schemeClr val="dk1"/>
                </a:solidFill>
              </a:rPr>
              <a:t>plotted point.</a:t>
            </a:r>
            <a:endParaRPr i="1" sz="1800">
              <a:solidFill>
                <a:schemeClr val="dk1"/>
              </a:solidFill>
            </a:endParaRPr>
          </a:p>
          <a:p>
            <a:pPr indent="-342900" lvl="0" marL="457200" rtl="0" algn="l">
              <a:lnSpc>
                <a:spcPct val="115000"/>
              </a:lnSpc>
              <a:spcBef>
                <a:spcPts val="0"/>
              </a:spcBef>
              <a:spcAft>
                <a:spcPts val="0"/>
              </a:spcAft>
              <a:buClr>
                <a:schemeClr val="dk1"/>
              </a:buClr>
              <a:buSzPts val="1800"/>
              <a:buChar char="●"/>
            </a:pPr>
            <a:r>
              <a:rPr i="1" lang="en-US" sz="1800">
                <a:solidFill>
                  <a:schemeClr val="dk1"/>
                </a:solidFill>
              </a:rPr>
              <a:t>These measurements are designed to be compared to existing theoretical models to test and refine our understanding of the heating and eruption mechanisms in these loops.</a:t>
            </a:r>
            <a:endParaRPr i="1" sz="1800">
              <a:solidFill>
                <a:schemeClr val="dk1"/>
              </a:solidFill>
            </a:endParaRPr>
          </a:p>
        </p:txBody>
      </p:sp>
      <p:pic>
        <p:nvPicPr>
          <p:cNvPr id="102" name="Google Shape;102;g37253eea4fc_0_18" title="Screenshot 2025-07-31 at 12.04.36 AM.png"/>
          <p:cNvPicPr preferRelativeResize="0"/>
          <p:nvPr/>
        </p:nvPicPr>
        <p:blipFill>
          <a:blip r:embed="rId4">
            <a:alphaModFix/>
          </a:blip>
          <a:stretch>
            <a:fillRect/>
          </a:stretch>
        </p:blipFill>
        <p:spPr>
          <a:xfrm>
            <a:off x="6664347" y="1003301"/>
            <a:ext cx="4778993" cy="2657800"/>
          </a:xfrm>
          <a:prstGeom prst="rect">
            <a:avLst/>
          </a:prstGeom>
          <a:noFill/>
          <a:ln>
            <a:noFill/>
          </a:ln>
        </p:spPr>
      </p:pic>
      <p:sp>
        <p:nvSpPr>
          <p:cNvPr id="103" name="Google Shape;103;g37253eea4fc_0_18"/>
          <p:cNvSpPr txBox="1"/>
          <p:nvPr/>
        </p:nvSpPr>
        <p:spPr>
          <a:xfrm>
            <a:off x="8439404" y="3832554"/>
            <a:ext cx="1581300" cy="427500"/>
          </a:xfrm>
          <a:prstGeom prst="rect">
            <a:avLst/>
          </a:prstGeom>
          <a:noFill/>
          <a:ln>
            <a:noFill/>
          </a:ln>
        </p:spPr>
        <p:txBody>
          <a:bodyPr anchorCtr="0" anchor="t" bIns="46175" lIns="46175" spcFirstLastPara="1" rIns="46175" wrap="square" tIns="46175">
            <a:spAutoFit/>
          </a:bodyPr>
          <a:lstStyle/>
          <a:p>
            <a:pPr indent="0" lvl="0" marL="0" rtl="0" algn="ctr">
              <a:lnSpc>
                <a:spcPct val="115000"/>
              </a:lnSpc>
              <a:spcBef>
                <a:spcPts val="0"/>
              </a:spcBef>
              <a:spcAft>
                <a:spcPts val="0"/>
              </a:spcAft>
              <a:buNone/>
            </a:pPr>
            <a:r>
              <a:rPr i="1" lang="en-US" sz="1009"/>
              <a:t>Python program running inside Spyder (IDE)</a:t>
            </a:r>
            <a:endParaRPr sz="707">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7"/>
          <p:cNvPicPr preferRelativeResize="0"/>
          <p:nvPr>
            <p:ph idx="1" type="body"/>
          </p:nvPr>
        </p:nvPicPr>
        <p:blipFill rotWithShape="1">
          <a:blip r:embed="rId3">
            <a:alphaModFix/>
          </a:blip>
          <a:srcRect b="0" l="0" r="0" t="0"/>
          <a:stretch/>
        </p:blipFill>
        <p:spPr>
          <a:xfrm>
            <a:off x="-14069" y="6192295"/>
            <a:ext cx="12206069" cy="690789"/>
          </a:xfrm>
          <a:prstGeom prst="rect">
            <a:avLst/>
          </a:prstGeom>
          <a:noFill/>
          <a:ln>
            <a:noFill/>
          </a:ln>
        </p:spPr>
      </p:pic>
      <p:sp>
        <p:nvSpPr>
          <p:cNvPr id="110" name="Google Shape;11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3200"/>
              <a:buFont typeface="Libre Franklin Medium"/>
              <a:buNone/>
            </a:pPr>
            <a:r>
              <a:rPr lang="en-US" sz="3200">
                <a:solidFill>
                  <a:schemeClr val="dk2"/>
                </a:solidFill>
              </a:rPr>
              <a:t>Results</a:t>
            </a:r>
            <a:endParaRPr/>
          </a:p>
        </p:txBody>
      </p:sp>
      <p:sp>
        <p:nvSpPr>
          <p:cNvPr id="111" name="Google Shape;111;p7"/>
          <p:cNvSpPr txBox="1"/>
          <p:nvPr>
            <p:ph idx="11" type="ftr"/>
          </p:nvPr>
        </p:nvSpPr>
        <p:spPr>
          <a:xfrm rot="-5400000">
            <a:off x="10817434" y="4975433"/>
            <a:ext cx="2095133" cy="406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dk2"/>
                </a:solidFill>
                <a:latin typeface="Libre Franklin"/>
                <a:ea typeface="Libre Franklin"/>
                <a:cs typeface="Libre Franklin"/>
                <a:sym typeface="Libre Franklin"/>
              </a:rPr>
              <a:t>GEORGE MASON UNIVERSITY</a:t>
            </a:r>
            <a:endParaRPr/>
          </a:p>
        </p:txBody>
      </p:sp>
      <p:sp>
        <p:nvSpPr>
          <p:cNvPr id="112" name="Google Shape;112;p7"/>
          <p:cNvSpPr txBox="1"/>
          <p:nvPr>
            <p:ph idx="12" type="sldNum"/>
          </p:nvPr>
        </p:nvSpPr>
        <p:spPr>
          <a:xfrm>
            <a:off x="11661800" y="6356350"/>
            <a:ext cx="4064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US" sz="1200">
                <a:solidFill>
                  <a:schemeClr val="lt1"/>
                </a:solidFill>
                <a:latin typeface="Libre Franklin"/>
                <a:ea typeface="Libre Franklin"/>
                <a:cs typeface="Libre Franklin"/>
                <a:sym typeface="Libre Franklin"/>
              </a:rPr>
              <a:t>‹#›</a:t>
            </a:fld>
            <a:endParaRPr sz="1200">
              <a:solidFill>
                <a:schemeClr val="lt1"/>
              </a:solidFill>
              <a:latin typeface="Libre Franklin"/>
              <a:ea typeface="Libre Franklin"/>
              <a:cs typeface="Libre Franklin"/>
              <a:sym typeface="Libre Franklin"/>
            </a:endParaRPr>
          </a:p>
        </p:txBody>
      </p:sp>
      <p:sp>
        <p:nvSpPr>
          <p:cNvPr id="113" name="Google Shape;113;p7"/>
          <p:cNvSpPr txBox="1"/>
          <p:nvPr/>
        </p:nvSpPr>
        <p:spPr>
          <a:xfrm>
            <a:off x="838200" y="1510215"/>
            <a:ext cx="10694700" cy="6465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i="1" lang="en-US" sz="1800">
                <a:solidFill>
                  <a:schemeClr val="dk1"/>
                </a:solidFill>
              </a:rPr>
              <a:t>We present here the velocity measurements of ions, grouped by temperature, for several loops.</a:t>
            </a:r>
            <a:endParaRPr i="1" sz="1800">
              <a:solidFill>
                <a:srgbClr val="FF0000"/>
              </a:solidFill>
            </a:endParaRPr>
          </a:p>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pic>
        <p:nvPicPr>
          <p:cNvPr id="114" name="Google Shape;114;p7"/>
          <p:cNvPicPr preferRelativeResize="0"/>
          <p:nvPr/>
        </p:nvPicPr>
        <p:blipFill>
          <a:blip r:embed="rId4">
            <a:alphaModFix/>
          </a:blip>
          <a:stretch>
            <a:fillRect/>
          </a:stretch>
        </p:blipFill>
        <p:spPr>
          <a:xfrm>
            <a:off x="919388" y="2076115"/>
            <a:ext cx="10339159" cy="373078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0"/>
          <p:cNvPicPr preferRelativeResize="0"/>
          <p:nvPr>
            <p:ph idx="1" type="body"/>
          </p:nvPr>
        </p:nvPicPr>
        <p:blipFill rotWithShape="1">
          <a:blip r:embed="rId3">
            <a:alphaModFix/>
          </a:blip>
          <a:srcRect b="0" l="0" r="0" t="0"/>
          <a:stretch/>
        </p:blipFill>
        <p:spPr>
          <a:xfrm>
            <a:off x="-14069" y="6192295"/>
            <a:ext cx="12206069" cy="690789"/>
          </a:xfrm>
          <a:prstGeom prst="rect">
            <a:avLst/>
          </a:prstGeom>
          <a:noFill/>
          <a:ln>
            <a:noFill/>
          </a:ln>
        </p:spPr>
      </p:pic>
      <p:sp>
        <p:nvSpPr>
          <p:cNvPr id="121" name="Google Shape;121;p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3200"/>
              <a:buFont typeface="Libre Franklin Medium"/>
              <a:buNone/>
            </a:pPr>
            <a:r>
              <a:rPr lang="en-US" sz="3200">
                <a:solidFill>
                  <a:schemeClr val="dk2"/>
                </a:solidFill>
              </a:rPr>
              <a:t>Conclusions</a:t>
            </a:r>
            <a:endParaRPr/>
          </a:p>
        </p:txBody>
      </p:sp>
      <p:sp>
        <p:nvSpPr>
          <p:cNvPr id="122" name="Google Shape;122;p10"/>
          <p:cNvSpPr txBox="1"/>
          <p:nvPr>
            <p:ph idx="11" type="ftr"/>
          </p:nvPr>
        </p:nvSpPr>
        <p:spPr>
          <a:xfrm rot="-5400000">
            <a:off x="10817434" y="4975433"/>
            <a:ext cx="2095133" cy="406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dk2"/>
                </a:solidFill>
                <a:latin typeface="Libre Franklin"/>
                <a:ea typeface="Libre Franklin"/>
                <a:cs typeface="Libre Franklin"/>
                <a:sym typeface="Libre Franklin"/>
              </a:rPr>
              <a:t>GEORGE MASON UNIVERSITY</a:t>
            </a:r>
            <a:endParaRPr/>
          </a:p>
        </p:txBody>
      </p:sp>
      <p:sp>
        <p:nvSpPr>
          <p:cNvPr id="123" name="Google Shape;123;p10"/>
          <p:cNvSpPr txBox="1"/>
          <p:nvPr>
            <p:ph idx="12" type="sldNum"/>
          </p:nvPr>
        </p:nvSpPr>
        <p:spPr>
          <a:xfrm>
            <a:off x="11661800" y="6356350"/>
            <a:ext cx="4064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US" sz="1200">
                <a:solidFill>
                  <a:schemeClr val="lt1"/>
                </a:solidFill>
                <a:latin typeface="Libre Franklin"/>
                <a:ea typeface="Libre Franklin"/>
                <a:cs typeface="Libre Franklin"/>
                <a:sym typeface="Libre Franklin"/>
              </a:rPr>
              <a:t>‹#›</a:t>
            </a:fld>
            <a:endParaRPr sz="1200">
              <a:solidFill>
                <a:schemeClr val="lt1"/>
              </a:solidFill>
              <a:latin typeface="Libre Franklin"/>
              <a:ea typeface="Libre Franklin"/>
              <a:cs typeface="Libre Franklin"/>
              <a:sym typeface="Libre Franklin"/>
            </a:endParaRPr>
          </a:p>
        </p:txBody>
      </p:sp>
      <p:sp>
        <p:nvSpPr>
          <p:cNvPr id="124" name="Google Shape;124;p10"/>
          <p:cNvSpPr txBox="1"/>
          <p:nvPr/>
        </p:nvSpPr>
        <p:spPr>
          <a:xfrm>
            <a:off x="5819325" y="1055295"/>
            <a:ext cx="5604000" cy="4802400"/>
          </a:xfrm>
          <a:prstGeom prst="rect">
            <a:avLst/>
          </a:prstGeom>
          <a:noFill/>
          <a:ln>
            <a:noFill/>
          </a:ln>
        </p:spPr>
        <p:txBody>
          <a:bodyPr anchorCtr="0" anchor="t" bIns="45700" lIns="91425" spcFirstLastPara="1" rIns="91425" wrap="square" tIns="45700">
            <a:spAutoFit/>
          </a:bodyPr>
          <a:lstStyle/>
          <a:p>
            <a:pPr indent="-342900" lvl="0" marL="457200" marR="0" rtl="0" algn="just">
              <a:spcBef>
                <a:spcPts val="0"/>
              </a:spcBef>
              <a:spcAft>
                <a:spcPts val="0"/>
              </a:spcAft>
              <a:buClr>
                <a:schemeClr val="dk1"/>
              </a:buClr>
              <a:buSzPts val="1800"/>
              <a:buFont typeface="Libre Franklin"/>
              <a:buChar char="●"/>
            </a:pPr>
            <a:r>
              <a:rPr lang="en-US" sz="1800">
                <a:solidFill>
                  <a:schemeClr val="dk1"/>
                </a:solidFill>
                <a:latin typeface="Libre Franklin"/>
                <a:ea typeface="Libre Franklin"/>
                <a:cs typeface="Libre Franklin"/>
                <a:sym typeface="Libre Franklin"/>
              </a:rPr>
              <a:t>We </a:t>
            </a:r>
            <a:r>
              <a:rPr lang="en-US" sz="1800">
                <a:solidFill>
                  <a:schemeClr val="dk1"/>
                </a:solidFill>
                <a:latin typeface="Libre Franklin"/>
                <a:ea typeface="Libre Franklin"/>
                <a:cs typeface="Libre Franklin"/>
                <a:sym typeface="Libre Franklin"/>
              </a:rPr>
              <a:t>successfully</a:t>
            </a:r>
            <a:r>
              <a:rPr lang="en-US" sz="1800">
                <a:solidFill>
                  <a:schemeClr val="dk1"/>
                </a:solidFill>
                <a:latin typeface="Libre Franklin"/>
                <a:ea typeface="Libre Franklin"/>
                <a:cs typeface="Libre Franklin"/>
                <a:sym typeface="Libre Franklin"/>
              </a:rPr>
              <a:t> </a:t>
            </a:r>
            <a:r>
              <a:rPr lang="en-US" sz="1800">
                <a:solidFill>
                  <a:schemeClr val="dk1"/>
                </a:solidFill>
                <a:latin typeface="Libre Franklin"/>
                <a:ea typeface="Libre Franklin"/>
                <a:cs typeface="Libre Franklin"/>
                <a:sym typeface="Libre Franklin"/>
              </a:rPr>
              <a:t>developed</a:t>
            </a:r>
            <a:r>
              <a:rPr lang="en-US" sz="1800">
                <a:solidFill>
                  <a:schemeClr val="dk1"/>
                </a:solidFill>
                <a:latin typeface="Libre Franklin"/>
                <a:ea typeface="Libre Franklin"/>
                <a:cs typeface="Libre Franklin"/>
                <a:sym typeface="Libre Franklin"/>
              </a:rPr>
              <a:t> a Python-based </a:t>
            </a:r>
            <a:r>
              <a:rPr lang="en-US" sz="1800">
                <a:solidFill>
                  <a:schemeClr val="dk1"/>
                </a:solidFill>
                <a:latin typeface="Libre Franklin"/>
                <a:ea typeface="Libre Franklin"/>
                <a:cs typeface="Libre Franklin"/>
                <a:sym typeface="Libre Franklin"/>
              </a:rPr>
              <a:t>analysis</a:t>
            </a:r>
            <a:r>
              <a:rPr lang="en-US" sz="1800">
                <a:solidFill>
                  <a:schemeClr val="dk1"/>
                </a:solidFill>
                <a:latin typeface="Libre Franklin"/>
                <a:ea typeface="Libre Franklin"/>
                <a:cs typeface="Libre Franklin"/>
                <a:sym typeface="Libre Franklin"/>
              </a:rPr>
              <a:t> </a:t>
            </a:r>
            <a:r>
              <a:rPr lang="en-US" sz="1800">
                <a:solidFill>
                  <a:schemeClr val="dk1"/>
                </a:solidFill>
                <a:latin typeface="Libre Franklin"/>
                <a:ea typeface="Libre Franklin"/>
                <a:cs typeface="Libre Franklin"/>
                <a:sym typeface="Libre Franklin"/>
              </a:rPr>
              <a:t>model</a:t>
            </a:r>
            <a:r>
              <a:rPr lang="en-US" sz="1800">
                <a:solidFill>
                  <a:schemeClr val="dk1"/>
                </a:solidFill>
                <a:latin typeface="Libre Franklin"/>
                <a:ea typeface="Libre Franklin"/>
                <a:cs typeface="Libre Franklin"/>
                <a:sym typeface="Libre Franklin"/>
              </a:rPr>
              <a:t> using EISPAC </a:t>
            </a:r>
            <a:r>
              <a:rPr lang="en-US" sz="1800">
                <a:solidFill>
                  <a:schemeClr val="dk1"/>
                </a:solidFill>
                <a:latin typeface="Libre Franklin"/>
                <a:ea typeface="Libre Franklin"/>
                <a:cs typeface="Libre Franklin"/>
                <a:sym typeface="Libre Franklin"/>
              </a:rPr>
              <a:t>modules</a:t>
            </a:r>
            <a:r>
              <a:rPr lang="en-US" sz="1800">
                <a:solidFill>
                  <a:schemeClr val="dk1"/>
                </a:solidFill>
                <a:latin typeface="Libre Franklin"/>
                <a:ea typeface="Libre Franklin"/>
                <a:cs typeface="Libre Franklin"/>
                <a:sym typeface="Libre Franklin"/>
              </a:rPr>
              <a:t> to process far-ultraviolet </a:t>
            </a:r>
            <a:r>
              <a:rPr lang="en-US" sz="1800">
                <a:solidFill>
                  <a:schemeClr val="dk1"/>
                </a:solidFill>
                <a:latin typeface="Libre Franklin"/>
                <a:ea typeface="Libre Franklin"/>
                <a:cs typeface="Libre Franklin"/>
                <a:sym typeface="Libre Franklin"/>
              </a:rPr>
              <a:t>imaging</a:t>
            </a:r>
            <a:r>
              <a:rPr lang="en-US" sz="1800">
                <a:solidFill>
                  <a:schemeClr val="dk1"/>
                </a:solidFill>
                <a:latin typeface="Libre Franklin"/>
                <a:ea typeface="Libre Franklin"/>
                <a:cs typeface="Libre Franklin"/>
                <a:sym typeface="Libre Franklin"/>
              </a:rPr>
              <a:t> Spectrometer data from the Hinode satellite, efficiently. </a:t>
            </a:r>
            <a:endParaRPr sz="1800">
              <a:solidFill>
                <a:schemeClr val="dk1"/>
              </a:solidFill>
              <a:latin typeface="Libre Franklin"/>
              <a:ea typeface="Libre Franklin"/>
              <a:cs typeface="Libre Franklin"/>
              <a:sym typeface="Libre Franklin"/>
            </a:endParaRPr>
          </a:p>
          <a:p>
            <a:pPr indent="-342900" lvl="0" marL="457200" marR="0" rtl="0" algn="just">
              <a:spcBef>
                <a:spcPts val="0"/>
              </a:spcBef>
              <a:spcAft>
                <a:spcPts val="0"/>
              </a:spcAft>
              <a:buClr>
                <a:schemeClr val="dk1"/>
              </a:buClr>
              <a:buSzPts val="1800"/>
              <a:buFont typeface="Libre Franklin"/>
              <a:buChar char="●"/>
            </a:pPr>
            <a:r>
              <a:rPr lang="en-US" sz="1800">
                <a:solidFill>
                  <a:schemeClr val="dk1"/>
                </a:solidFill>
                <a:latin typeface="Libre Franklin"/>
                <a:ea typeface="Libre Franklin"/>
                <a:cs typeface="Libre Franklin"/>
                <a:sym typeface="Libre Franklin"/>
              </a:rPr>
              <a:t>Measured the plasma velocities between elements across a wide temperature range of 500 thousand - 6 million Kelvin using Doppler </a:t>
            </a:r>
            <a:r>
              <a:rPr lang="en-US" sz="1800">
                <a:solidFill>
                  <a:schemeClr val="dk1"/>
                </a:solidFill>
                <a:latin typeface="Libre Franklin"/>
                <a:ea typeface="Libre Franklin"/>
                <a:cs typeface="Libre Franklin"/>
                <a:sym typeface="Libre Franklin"/>
              </a:rPr>
              <a:t>shift</a:t>
            </a:r>
            <a:r>
              <a:rPr lang="en-US" sz="1800">
                <a:solidFill>
                  <a:schemeClr val="dk1"/>
                </a:solidFill>
                <a:latin typeface="Libre Franklin"/>
                <a:ea typeface="Libre Franklin"/>
                <a:cs typeface="Libre Franklin"/>
                <a:sym typeface="Libre Franklin"/>
              </a:rPr>
              <a:t> analysis.</a:t>
            </a:r>
            <a:endParaRPr sz="1800">
              <a:solidFill>
                <a:schemeClr val="dk1"/>
              </a:solidFill>
              <a:latin typeface="Libre Franklin"/>
              <a:ea typeface="Libre Franklin"/>
              <a:cs typeface="Libre Franklin"/>
              <a:sym typeface="Libre Franklin"/>
            </a:endParaRPr>
          </a:p>
          <a:p>
            <a:pPr indent="-342900" lvl="0" marL="457200" marR="0" rtl="0" algn="just">
              <a:spcBef>
                <a:spcPts val="0"/>
              </a:spcBef>
              <a:spcAft>
                <a:spcPts val="0"/>
              </a:spcAft>
              <a:buClr>
                <a:schemeClr val="dk1"/>
              </a:buClr>
              <a:buSzPts val="1800"/>
              <a:buFont typeface="Libre Franklin"/>
              <a:buChar char="●"/>
            </a:pPr>
            <a:r>
              <a:rPr lang="en-US" sz="1800">
                <a:solidFill>
                  <a:schemeClr val="dk1"/>
                </a:solidFill>
                <a:latin typeface="Libre Franklin"/>
                <a:ea typeface="Libre Franklin"/>
                <a:cs typeface="Libre Franklin"/>
                <a:sym typeface="Libre Franklin"/>
              </a:rPr>
              <a:t>The velocity profiles are generally showing a downward velocity throughout multiple loops in the </a:t>
            </a:r>
            <a:r>
              <a:rPr lang="en-US" sz="1800">
                <a:solidFill>
                  <a:schemeClr val="dk1"/>
                </a:solidFill>
                <a:latin typeface="Libre Franklin"/>
                <a:ea typeface="Libre Franklin"/>
                <a:cs typeface="Libre Franklin"/>
                <a:sym typeface="Libre Franklin"/>
              </a:rPr>
              <a:t>dataset.</a:t>
            </a:r>
            <a:endParaRPr sz="1800">
              <a:solidFill>
                <a:schemeClr val="dk1"/>
              </a:solidFill>
              <a:latin typeface="Libre Franklin"/>
              <a:ea typeface="Libre Franklin"/>
              <a:cs typeface="Libre Franklin"/>
              <a:sym typeface="Libre Franklin"/>
            </a:endParaRPr>
          </a:p>
          <a:p>
            <a:pPr indent="-342900" lvl="0" marL="457200" marR="0" rtl="0" algn="just">
              <a:spcBef>
                <a:spcPts val="0"/>
              </a:spcBef>
              <a:spcAft>
                <a:spcPts val="0"/>
              </a:spcAft>
              <a:buClr>
                <a:schemeClr val="dk1"/>
              </a:buClr>
              <a:buSzPts val="1800"/>
              <a:buFont typeface="Libre Franklin"/>
              <a:buChar char="●"/>
            </a:pPr>
            <a:r>
              <a:rPr lang="en-US" sz="1800">
                <a:solidFill>
                  <a:schemeClr val="dk1"/>
                </a:solidFill>
                <a:latin typeface="Libre Franklin"/>
                <a:ea typeface="Libre Franklin"/>
                <a:cs typeface="Libre Franklin"/>
                <a:sym typeface="Libre Franklin"/>
              </a:rPr>
              <a:t>This is inconsistent with hydrodynamic models. This implies that the magnetic field is moving all of the material coherently.</a:t>
            </a:r>
            <a:endParaRPr sz="1800">
              <a:solidFill>
                <a:schemeClr val="dk1"/>
              </a:solidFill>
              <a:latin typeface="Libre Franklin"/>
              <a:ea typeface="Libre Franklin"/>
              <a:cs typeface="Libre Franklin"/>
              <a:sym typeface="Libre Franklin"/>
            </a:endParaRPr>
          </a:p>
          <a:p>
            <a:pPr indent="-342900" lvl="0" marL="457200" marR="0" rtl="0" algn="just">
              <a:spcBef>
                <a:spcPts val="0"/>
              </a:spcBef>
              <a:spcAft>
                <a:spcPts val="0"/>
              </a:spcAft>
              <a:buClr>
                <a:schemeClr val="dk1"/>
              </a:buClr>
              <a:buSzPts val="1800"/>
              <a:buFont typeface="Libre Franklin"/>
              <a:buChar char="●"/>
            </a:pPr>
            <a:r>
              <a:rPr lang="en-US" sz="1800">
                <a:solidFill>
                  <a:schemeClr val="dk1"/>
                </a:solidFill>
                <a:latin typeface="Libre Franklin"/>
                <a:ea typeface="Libre Franklin"/>
                <a:cs typeface="Libre Franklin"/>
                <a:sym typeface="Libre Franklin"/>
              </a:rPr>
              <a:t>This understanding will hopefully lead to better prediction of geomagnetic storms.</a:t>
            </a:r>
            <a:endParaRPr sz="1800">
              <a:solidFill>
                <a:schemeClr val="dk1"/>
              </a:solidFill>
              <a:latin typeface="Libre Franklin"/>
              <a:ea typeface="Libre Franklin"/>
              <a:cs typeface="Libre Franklin"/>
              <a:sym typeface="Libre Franklin"/>
            </a:endParaRPr>
          </a:p>
          <a:p>
            <a:pPr indent="0" lvl="0" marL="0" marR="0" rtl="0" algn="just">
              <a:spcBef>
                <a:spcPts val="0"/>
              </a:spcBef>
              <a:spcAft>
                <a:spcPts val="0"/>
              </a:spcAft>
              <a:buNone/>
            </a:pPr>
            <a:r>
              <a:t/>
            </a:r>
            <a:endParaRPr sz="1800">
              <a:solidFill>
                <a:srgbClr val="FF0000"/>
              </a:solidFill>
              <a:latin typeface="Libre Franklin"/>
              <a:ea typeface="Libre Franklin"/>
              <a:cs typeface="Libre Franklin"/>
              <a:sym typeface="Libre Franklin"/>
            </a:endParaRPr>
          </a:p>
        </p:txBody>
      </p:sp>
      <p:sp>
        <p:nvSpPr>
          <p:cNvPr id="125" name="Google Shape;125;p10"/>
          <p:cNvSpPr txBox="1"/>
          <p:nvPr/>
        </p:nvSpPr>
        <p:spPr>
          <a:xfrm>
            <a:off x="739139" y="5655204"/>
            <a:ext cx="2060100" cy="4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000">
                <a:solidFill>
                  <a:schemeClr val="dk1"/>
                </a:solidFill>
                <a:latin typeface="Libre Franklin"/>
                <a:ea typeface="Libre Franklin"/>
                <a:cs typeface="Libre Franklin"/>
                <a:sym typeface="Libre Franklin"/>
              </a:rPr>
              <a:t>Aurora Borealis</a:t>
            </a:r>
            <a:endParaRPr i="1" sz="1000">
              <a:solidFill>
                <a:schemeClr val="dk1"/>
              </a:solidFill>
              <a:latin typeface="Libre Franklin"/>
              <a:ea typeface="Libre Franklin"/>
              <a:cs typeface="Libre Franklin"/>
              <a:sym typeface="Libre Franklin"/>
            </a:endParaRPr>
          </a:p>
        </p:txBody>
      </p:sp>
      <p:sp>
        <p:nvSpPr>
          <p:cNvPr id="126" name="Google Shape;126;p10"/>
          <p:cNvSpPr txBox="1"/>
          <p:nvPr/>
        </p:nvSpPr>
        <p:spPr>
          <a:xfrm>
            <a:off x="811562" y="3129683"/>
            <a:ext cx="2060100" cy="4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000">
                <a:solidFill>
                  <a:schemeClr val="dk1"/>
                </a:solidFill>
                <a:latin typeface="Libre Franklin"/>
                <a:ea typeface="Libre Franklin"/>
                <a:cs typeface="Libre Franklin"/>
                <a:sym typeface="Libre Franklin"/>
              </a:rPr>
              <a:t>Coronal Loop Eruption</a:t>
            </a:r>
            <a:endParaRPr i="1" sz="1000">
              <a:solidFill>
                <a:schemeClr val="dk1"/>
              </a:solidFill>
              <a:latin typeface="Libre Franklin"/>
              <a:ea typeface="Libre Franklin"/>
              <a:cs typeface="Libre Franklin"/>
              <a:sym typeface="Libre Franklin"/>
            </a:endParaRPr>
          </a:p>
        </p:txBody>
      </p:sp>
      <p:sp>
        <p:nvSpPr>
          <p:cNvPr id="127" name="Google Shape;127;p10"/>
          <p:cNvSpPr txBox="1"/>
          <p:nvPr/>
        </p:nvSpPr>
        <p:spPr>
          <a:xfrm>
            <a:off x="2520803" y="5647723"/>
            <a:ext cx="2060100" cy="456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US" sz="1000">
                <a:solidFill>
                  <a:schemeClr val="dk1"/>
                </a:solidFill>
                <a:latin typeface="Libre Franklin"/>
                <a:ea typeface="Libre Franklin"/>
                <a:cs typeface="Libre Franklin"/>
                <a:sym typeface="Libre Franklin"/>
              </a:rPr>
              <a:t>https://www.swpc.noaa.gov/phenomena/geomagnetic-storms</a:t>
            </a:r>
            <a:endParaRPr i="1" sz="1000">
              <a:solidFill>
                <a:schemeClr val="dk1"/>
              </a:solidFill>
              <a:latin typeface="Libre Franklin"/>
              <a:ea typeface="Libre Franklin"/>
              <a:cs typeface="Libre Franklin"/>
              <a:sym typeface="Libre Franklin"/>
            </a:endParaRPr>
          </a:p>
        </p:txBody>
      </p:sp>
      <p:pic>
        <p:nvPicPr>
          <p:cNvPr id="128" name="Google Shape;128;p10"/>
          <p:cNvPicPr preferRelativeResize="0"/>
          <p:nvPr/>
        </p:nvPicPr>
        <p:blipFill>
          <a:blip r:embed="rId4">
            <a:alphaModFix/>
          </a:blip>
          <a:stretch>
            <a:fillRect/>
          </a:stretch>
        </p:blipFill>
        <p:spPr>
          <a:xfrm>
            <a:off x="811560" y="3586650"/>
            <a:ext cx="3659790" cy="2060100"/>
          </a:xfrm>
          <a:prstGeom prst="rect">
            <a:avLst/>
          </a:prstGeom>
          <a:noFill/>
          <a:ln>
            <a:noFill/>
          </a:ln>
        </p:spPr>
      </p:pic>
      <p:pic>
        <p:nvPicPr>
          <p:cNvPr id="129" name="Google Shape;129;p10"/>
          <p:cNvPicPr preferRelativeResize="0"/>
          <p:nvPr/>
        </p:nvPicPr>
        <p:blipFill>
          <a:blip r:embed="rId5">
            <a:alphaModFix/>
          </a:blip>
          <a:stretch>
            <a:fillRect/>
          </a:stretch>
        </p:blipFill>
        <p:spPr>
          <a:xfrm>
            <a:off x="887761" y="1400958"/>
            <a:ext cx="2427649" cy="1776050"/>
          </a:xfrm>
          <a:prstGeom prst="rect">
            <a:avLst/>
          </a:prstGeom>
          <a:noFill/>
          <a:ln>
            <a:noFill/>
          </a:ln>
        </p:spPr>
      </p:pic>
      <p:sp>
        <p:nvSpPr>
          <p:cNvPr id="130" name="Google Shape;130;p10"/>
          <p:cNvSpPr txBox="1"/>
          <p:nvPr/>
        </p:nvSpPr>
        <p:spPr>
          <a:xfrm rot="-5400000">
            <a:off x="2453787" y="2050858"/>
            <a:ext cx="2060100" cy="45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000">
                <a:solidFill>
                  <a:schemeClr val="dk1"/>
                </a:solidFill>
                <a:latin typeface="Libre Franklin"/>
                <a:ea typeface="Libre Franklin"/>
                <a:cs typeface="Libre Franklin"/>
                <a:sym typeface="Libre Franklin"/>
              </a:rPr>
              <a:t>https://news.ucar.edu/132830/solar-illusion-coronal-loops-may-not-be-what-they-seem</a:t>
            </a:r>
            <a:endParaRPr i="1" sz="1000">
              <a:solidFill>
                <a:schemeClr val="dk1"/>
              </a:solidFill>
              <a:latin typeface="Libre Franklin"/>
              <a:ea typeface="Libre Franklin"/>
              <a:cs typeface="Libre Franklin"/>
              <a:sym typeface="Libre Frankli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g3724047c8e1_1_5"/>
          <p:cNvPicPr preferRelativeResize="0"/>
          <p:nvPr>
            <p:ph idx="1" type="body"/>
          </p:nvPr>
        </p:nvPicPr>
        <p:blipFill rotWithShape="1">
          <a:blip r:embed="rId3">
            <a:alphaModFix/>
          </a:blip>
          <a:srcRect b="0" l="0" r="0" t="0"/>
          <a:stretch/>
        </p:blipFill>
        <p:spPr>
          <a:xfrm>
            <a:off x="-14069" y="6192295"/>
            <a:ext cx="12206100" cy="690900"/>
          </a:xfrm>
          <a:prstGeom prst="rect">
            <a:avLst/>
          </a:prstGeom>
          <a:noFill/>
          <a:ln>
            <a:noFill/>
          </a:ln>
        </p:spPr>
      </p:pic>
      <p:sp>
        <p:nvSpPr>
          <p:cNvPr id="137" name="Google Shape;137;g3724047c8e1_1_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3200"/>
              <a:buFont typeface="Libre Franklin Medium"/>
              <a:buNone/>
            </a:pPr>
            <a:r>
              <a:rPr lang="en-US" sz="3200">
                <a:solidFill>
                  <a:schemeClr val="dk2"/>
                </a:solidFill>
              </a:rPr>
              <a:t>Future work</a:t>
            </a:r>
            <a:endParaRPr/>
          </a:p>
        </p:txBody>
      </p:sp>
      <p:sp>
        <p:nvSpPr>
          <p:cNvPr id="138" name="Google Shape;138;g3724047c8e1_1_5"/>
          <p:cNvSpPr txBox="1"/>
          <p:nvPr>
            <p:ph idx="11" type="ftr"/>
          </p:nvPr>
        </p:nvSpPr>
        <p:spPr>
          <a:xfrm rot="-5400000">
            <a:off x="10817451" y="4975350"/>
            <a:ext cx="2095200" cy="4065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dk2"/>
                </a:solidFill>
                <a:latin typeface="Libre Franklin"/>
                <a:ea typeface="Libre Franklin"/>
                <a:cs typeface="Libre Franklin"/>
                <a:sym typeface="Libre Franklin"/>
              </a:rPr>
              <a:t>GEORGE MASON UNIVERSITY</a:t>
            </a:r>
            <a:endParaRPr/>
          </a:p>
        </p:txBody>
      </p:sp>
      <p:sp>
        <p:nvSpPr>
          <p:cNvPr id="139" name="Google Shape;139;g3724047c8e1_1_5"/>
          <p:cNvSpPr txBox="1"/>
          <p:nvPr>
            <p:ph idx="12" type="sldNum"/>
          </p:nvPr>
        </p:nvSpPr>
        <p:spPr>
          <a:xfrm>
            <a:off x="11661800" y="6356350"/>
            <a:ext cx="406500" cy="3651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US" sz="1200">
                <a:solidFill>
                  <a:schemeClr val="lt1"/>
                </a:solidFill>
                <a:latin typeface="Libre Franklin"/>
                <a:ea typeface="Libre Franklin"/>
                <a:cs typeface="Libre Franklin"/>
                <a:sym typeface="Libre Franklin"/>
              </a:rPr>
              <a:t>‹#›</a:t>
            </a:fld>
            <a:endParaRPr sz="1200">
              <a:solidFill>
                <a:schemeClr val="lt1"/>
              </a:solidFill>
              <a:latin typeface="Libre Franklin"/>
              <a:ea typeface="Libre Franklin"/>
              <a:cs typeface="Libre Franklin"/>
              <a:sym typeface="Libre Franklin"/>
            </a:endParaRPr>
          </a:p>
        </p:txBody>
      </p:sp>
      <p:sp>
        <p:nvSpPr>
          <p:cNvPr id="140" name="Google Shape;140;g3724047c8e1_1_5"/>
          <p:cNvSpPr txBox="1"/>
          <p:nvPr/>
        </p:nvSpPr>
        <p:spPr>
          <a:xfrm>
            <a:off x="6634675" y="1446675"/>
            <a:ext cx="4891200" cy="42483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t/>
            </a:r>
            <a:endParaRPr sz="1800">
              <a:solidFill>
                <a:schemeClr val="dk1"/>
              </a:solidFill>
            </a:endParaRPr>
          </a:p>
          <a:p>
            <a:pPr indent="-342900" lvl="0" marL="457200" marR="0" rtl="0" algn="just">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We can apply our findings with Temporal Studies to </a:t>
            </a:r>
            <a:r>
              <a:rPr lang="en-US" sz="1800">
                <a:solidFill>
                  <a:schemeClr val="dk1"/>
                </a:solidFill>
                <a:latin typeface="Calibri"/>
                <a:ea typeface="Calibri"/>
                <a:cs typeface="Calibri"/>
                <a:sym typeface="Calibri"/>
              </a:rPr>
              <a:t>analyze</a:t>
            </a:r>
            <a:r>
              <a:rPr lang="en-US" sz="1800">
                <a:solidFill>
                  <a:schemeClr val="dk1"/>
                </a:solidFill>
                <a:latin typeface="Calibri"/>
                <a:ea typeface="Calibri"/>
                <a:cs typeface="Calibri"/>
                <a:sym typeface="Calibri"/>
              </a:rPr>
              <a:t> the pre-eruptions or post-eruption phases to better understand the mechanisms involved in the solar flares. </a:t>
            </a:r>
            <a:endParaRPr sz="1800">
              <a:solidFill>
                <a:schemeClr val="dk1"/>
              </a:solidFill>
              <a:latin typeface="Calibri"/>
              <a:ea typeface="Calibri"/>
              <a:cs typeface="Calibri"/>
              <a:sym typeface="Calibri"/>
            </a:endParaRPr>
          </a:p>
          <a:p>
            <a:pPr indent="-342900" lvl="0" marL="457200" marR="0" rtl="0" algn="just">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R</a:t>
            </a:r>
            <a:r>
              <a:rPr lang="en-US" sz="1800">
                <a:solidFill>
                  <a:schemeClr val="dk1"/>
                </a:solidFill>
                <a:latin typeface="Calibri"/>
                <a:ea typeface="Calibri"/>
                <a:cs typeface="Calibri"/>
                <a:sym typeface="Calibri"/>
              </a:rPr>
              <a:t>edefining our goals from measuring plasma velocities to using those measurements as a tool for anticipating  solar activities. </a:t>
            </a:r>
            <a:endParaRPr sz="1800">
              <a:solidFill>
                <a:schemeClr val="dk1"/>
              </a:solidFill>
              <a:latin typeface="Calibri"/>
              <a:ea typeface="Calibri"/>
              <a:cs typeface="Calibri"/>
              <a:sym typeface="Calibri"/>
            </a:endParaRPr>
          </a:p>
          <a:p>
            <a:pPr indent="-342900" lvl="0" marL="457200" marR="0" rtl="0" algn="just">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We can then identify early warning signs of instability in coronal loops ultimately improving space weather prediction Models. </a:t>
            </a:r>
            <a:endParaRPr sz="1800">
              <a:solidFill>
                <a:schemeClr val="dk1"/>
              </a:solidFill>
              <a:latin typeface="Calibri"/>
              <a:ea typeface="Calibri"/>
              <a:cs typeface="Calibri"/>
              <a:sym typeface="Calibri"/>
            </a:endParaRPr>
          </a:p>
          <a:p>
            <a:pPr indent="-342900" lvl="0" marL="457200" marR="0" rtl="0" algn="just">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Assist Astronauts to find the most optimal time to travel in space outside their space station in the safest way without any injury form unexpected flares.  </a:t>
            </a:r>
            <a:endParaRPr sz="1800">
              <a:solidFill>
                <a:schemeClr val="dk1"/>
              </a:solidFill>
              <a:latin typeface="Calibri"/>
              <a:ea typeface="Calibri"/>
              <a:cs typeface="Calibri"/>
              <a:sym typeface="Calibri"/>
            </a:endParaRPr>
          </a:p>
        </p:txBody>
      </p:sp>
      <p:pic>
        <p:nvPicPr>
          <p:cNvPr id="141" name="Google Shape;141;g3724047c8e1_1_5"/>
          <p:cNvPicPr preferRelativeResize="0"/>
          <p:nvPr/>
        </p:nvPicPr>
        <p:blipFill>
          <a:blip r:embed="rId4">
            <a:alphaModFix/>
          </a:blip>
          <a:stretch>
            <a:fillRect/>
          </a:stretch>
        </p:blipFill>
        <p:spPr>
          <a:xfrm>
            <a:off x="565162" y="1783700"/>
            <a:ext cx="5715761" cy="3574256"/>
          </a:xfrm>
          <a:prstGeom prst="rect">
            <a:avLst/>
          </a:prstGeom>
          <a:noFill/>
          <a:ln>
            <a:noFill/>
          </a:ln>
        </p:spPr>
      </p:pic>
      <p:sp>
        <p:nvSpPr>
          <p:cNvPr id="142" name="Google Shape;142;g3724047c8e1_1_5"/>
          <p:cNvSpPr txBox="1"/>
          <p:nvPr/>
        </p:nvSpPr>
        <p:spPr>
          <a:xfrm>
            <a:off x="565179" y="5450829"/>
            <a:ext cx="1581300" cy="427500"/>
          </a:xfrm>
          <a:prstGeom prst="rect">
            <a:avLst/>
          </a:prstGeom>
          <a:noFill/>
          <a:ln>
            <a:noFill/>
          </a:ln>
        </p:spPr>
        <p:txBody>
          <a:bodyPr anchorCtr="0" anchor="t" bIns="46175" lIns="46175" spcFirstLastPara="1" rIns="46175" wrap="square" tIns="46175">
            <a:spAutoFit/>
          </a:bodyPr>
          <a:lstStyle/>
          <a:p>
            <a:pPr indent="0" lvl="0" marL="0" rtl="0" algn="l">
              <a:lnSpc>
                <a:spcPct val="115000"/>
              </a:lnSpc>
              <a:spcBef>
                <a:spcPts val="0"/>
              </a:spcBef>
              <a:spcAft>
                <a:spcPts val="0"/>
              </a:spcAft>
              <a:buNone/>
            </a:pPr>
            <a:r>
              <a:rPr i="1" lang="en-US" sz="1009"/>
              <a:t>International Space Station Modules</a:t>
            </a:r>
            <a:endParaRPr sz="707">
              <a:solidFill>
                <a:srgbClr val="000000"/>
              </a:solidFill>
            </a:endParaRPr>
          </a:p>
        </p:txBody>
      </p:sp>
      <p:sp>
        <p:nvSpPr>
          <p:cNvPr id="143" name="Google Shape;143;g3724047c8e1_1_5"/>
          <p:cNvSpPr txBox="1"/>
          <p:nvPr/>
        </p:nvSpPr>
        <p:spPr>
          <a:xfrm>
            <a:off x="2500269" y="5450825"/>
            <a:ext cx="3780600" cy="785100"/>
          </a:xfrm>
          <a:prstGeom prst="rect">
            <a:avLst/>
          </a:prstGeom>
          <a:noFill/>
          <a:ln>
            <a:noFill/>
          </a:ln>
        </p:spPr>
        <p:txBody>
          <a:bodyPr anchorCtr="0" anchor="t" bIns="46175" lIns="46175" spcFirstLastPara="1" rIns="46175" wrap="square" tIns="46175">
            <a:spAutoFit/>
          </a:bodyPr>
          <a:lstStyle/>
          <a:p>
            <a:pPr indent="0" lvl="0" marL="0" rtl="0" algn="r">
              <a:lnSpc>
                <a:spcPct val="115000"/>
              </a:lnSpc>
              <a:spcBef>
                <a:spcPts val="0"/>
              </a:spcBef>
              <a:spcAft>
                <a:spcPts val="0"/>
              </a:spcAft>
              <a:buClr>
                <a:schemeClr val="dk1"/>
              </a:buClr>
              <a:buSzPts val="1100"/>
              <a:buFont typeface="Arial"/>
              <a:buNone/>
            </a:pPr>
            <a:r>
              <a:rPr i="1" lang="en-US" sz="1009"/>
              <a:t>https://www.space.com/42495-international-space-station-modules-tour-photos.html</a:t>
            </a:r>
            <a:endParaRPr i="1" sz="1009"/>
          </a:p>
          <a:p>
            <a:pPr indent="0" lvl="0" marL="0" rtl="0" algn="l">
              <a:lnSpc>
                <a:spcPct val="115000"/>
              </a:lnSpc>
              <a:spcBef>
                <a:spcPts val="0"/>
              </a:spcBef>
              <a:spcAft>
                <a:spcPts val="0"/>
              </a:spcAft>
              <a:buClr>
                <a:schemeClr val="dk1"/>
              </a:buClr>
              <a:buSzPts val="1100"/>
              <a:buFont typeface="Arial"/>
              <a:buNone/>
            </a:pPr>
            <a:r>
              <a:t/>
            </a:r>
            <a:endParaRPr i="1" sz="1009"/>
          </a:p>
          <a:p>
            <a:pPr indent="0" lvl="0" marL="0" rtl="0" algn="l">
              <a:lnSpc>
                <a:spcPct val="115000"/>
              </a:lnSpc>
              <a:spcBef>
                <a:spcPts val="0"/>
              </a:spcBef>
              <a:spcAft>
                <a:spcPts val="0"/>
              </a:spcAft>
              <a:buNone/>
            </a:pPr>
            <a:r>
              <a:t/>
            </a:r>
            <a:endParaRPr i="1" sz="1009"/>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11"/>
          <p:cNvPicPr preferRelativeResize="0"/>
          <p:nvPr>
            <p:ph idx="1" type="body"/>
          </p:nvPr>
        </p:nvPicPr>
        <p:blipFill rotWithShape="1">
          <a:blip r:embed="rId3">
            <a:alphaModFix/>
          </a:blip>
          <a:srcRect b="0" l="0" r="0" t="0"/>
          <a:stretch/>
        </p:blipFill>
        <p:spPr>
          <a:xfrm>
            <a:off x="-14069" y="6192295"/>
            <a:ext cx="12206069" cy="690789"/>
          </a:xfrm>
          <a:prstGeom prst="rect">
            <a:avLst/>
          </a:prstGeom>
          <a:noFill/>
          <a:ln>
            <a:noFill/>
          </a:ln>
        </p:spPr>
      </p:pic>
      <p:sp>
        <p:nvSpPr>
          <p:cNvPr id="150" name="Google Shape;15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2"/>
              </a:buClr>
              <a:buSzPts val="3200"/>
              <a:buFont typeface="Libre Franklin Medium"/>
              <a:buNone/>
            </a:pPr>
            <a:r>
              <a:rPr lang="en-US" sz="3200">
                <a:solidFill>
                  <a:schemeClr val="dk2"/>
                </a:solidFill>
              </a:rPr>
              <a:t>Acknowledgements</a:t>
            </a:r>
            <a:endParaRPr/>
          </a:p>
        </p:txBody>
      </p:sp>
      <p:sp>
        <p:nvSpPr>
          <p:cNvPr id="151" name="Google Shape;151;p11"/>
          <p:cNvSpPr txBox="1"/>
          <p:nvPr>
            <p:ph idx="11" type="ftr"/>
          </p:nvPr>
        </p:nvSpPr>
        <p:spPr>
          <a:xfrm rot="-5400000">
            <a:off x="10817434" y="4975433"/>
            <a:ext cx="2095133" cy="4064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1000">
                <a:solidFill>
                  <a:schemeClr val="dk2"/>
                </a:solidFill>
                <a:latin typeface="Libre Franklin"/>
                <a:ea typeface="Libre Franklin"/>
                <a:cs typeface="Libre Franklin"/>
                <a:sym typeface="Libre Franklin"/>
              </a:rPr>
              <a:t>GEORGE MASON UNIVERSITY</a:t>
            </a:r>
            <a:endParaRPr/>
          </a:p>
        </p:txBody>
      </p:sp>
      <p:sp>
        <p:nvSpPr>
          <p:cNvPr id="152" name="Google Shape;152;p11"/>
          <p:cNvSpPr txBox="1"/>
          <p:nvPr>
            <p:ph idx="12" type="sldNum"/>
          </p:nvPr>
        </p:nvSpPr>
        <p:spPr>
          <a:xfrm>
            <a:off x="11661800" y="6356350"/>
            <a:ext cx="40640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lang="en-US" sz="1200">
                <a:solidFill>
                  <a:schemeClr val="lt1"/>
                </a:solidFill>
                <a:latin typeface="Libre Franklin"/>
                <a:ea typeface="Libre Franklin"/>
                <a:cs typeface="Libre Franklin"/>
                <a:sym typeface="Libre Franklin"/>
              </a:rPr>
              <a:t>‹#›</a:t>
            </a:fld>
            <a:endParaRPr sz="1200">
              <a:solidFill>
                <a:schemeClr val="lt1"/>
              </a:solidFill>
              <a:latin typeface="Libre Franklin"/>
              <a:ea typeface="Libre Franklin"/>
              <a:cs typeface="Libre Franklin"/>
              <a:sym typeface="Libre Franklin"/>
            </a:endParaRPr>
          </a:p>
        </p:txBody>
      </p:sp>
      <p:sp>
        <p:nvSpPr>
          <p:cNvPr id="153" name="Google Shape;153;p11"/>
          <p:cNvSpPr txBox="1"/>
          <p:nvPr/>
        </p:nvSpPr>
        <p:spPr>
          <a:xfrm>
            <a:off x="838200" y="1510215"/>
            <a:ext cx="10694700" cy="1325100"/>
          </a:xfrm>
          <a:prstGeom prst="rect">
            <a:avLst/>
          </a:prstGeom>
          <a:noFill/>
          <a:ln>
            <a:noFill/>
          </a:ln>
        </p:spPr>
        <p:txBody>
          <a:bodyPr anchorCtr="0" anchor="t" bIns="45700" lIns="91425" spcFirstLastPara="1" rIns="91425" wrap="square" tIns="45700">
            <a:spAutoFit/>
          </a:bodyPr>
          <a:lstStyle/>
          <a:p>
            <a:pPr indent="0" lvl="0" marL="0" rtl="0" algn="l">
              <a:lnSpc>
                <a:spcPct val="115000"/>
              </a:lnSpc>
              <a:spcBef>
                <a:spcPts val="0"/>
              </a:spcBef>
              <a:spcAft>
                <a:spcPts val="0"/>
              </a:spcAft>
              <a:buSzPts val="1100"/>
              <a:buNone/>
            </a:pPr>
            <a:r>
              <a:rPr lang="en-US" sz="1800">
                <a:solidFill>
                  <a:schemeClr val="dk1"/>
                </a:solidFill>
              </a:rPr>
              <a:t>This research was made possible through the support of George Mason University’s College of Science, which supports the ASSIP Program. Likewise, Dr. Poland’s guidance throughout the project was essential to our final outcome. Finally, we thank Hinode and EIS for providing open access to their data and software and the U.S. Naval Research Laboratory for the organized catalog.</a:t>
            </a:r>
            <a:endParaRPr sz="1800">
              <a:solidFill>
                <a:schemeClr val="dk1"/>
              </a:solidFill>
            </a:endParaRPr>
          </a:p>
        </p:txBody>
      </p:sp>
      <p:pic>
        <p:nvPicPr>
          <p:cNvPr id="154" name="Google Shape;154;p11"/>
          <p:cNvPicPr preferRelativeResize="0"/>
          <p:nvPr/>
        </p:nvPicPr>
        <p:blipFill>
          <a:blip r:embed="rId4">
            <a:alphaModFix/>
          </a:blip>
          <a:stretch>
            <a:fillRect/>
          </a:stretch>
        </p:blipFill>
        <p:spPr>
          <a:xfrm>
            <a:off x="1870851" y="2987724"/>
            <a:ext cx="2769274" cy="2769274"/>
          </a:xfrm>
          <a:prstGeom prst="rect">
            <a:avLst/>
          </a:prstGeom>
          <a:noFill/>
          <a:ln>
            <a:noFill/>
          </a:ln>
        </p:spPr>
      </p:pic>
      <p:pic>
        <p:nvPicPr>
          <p:cNvPr id="155" name="Google Shape;155;p11"/>
          <p:cNvPicPr preferRelativeResize="0"/>
          <p:nvPr/>
        </p:nvPicPr>
        <p:blipFill>
          <a:blip r:embed="rId5">
            <a:alphaModFix/>
          </a:blip>
          <a:stretch>
            <a:fillRect/>
          </a:stretch>
        </p:blipFill>
        <p:spPr>
          <a:xfrm>
            <a:off x="6042236" y="3146275"/>
            <a:ext cx="3887689" cy="2610725"/>
          </a:xfrm>
          <a:prstGeom prst="rect">
            <a:avLst/>
          </a:prstGeom>
          <a:noFill/>
          <a:ln>
            <a:noFill/>
          </a:ln>
        </p:spPr>
      </p:pic>
      <p:sp>
        <p:nvSpPr>
          <p:cNvPr id="156" name="Google Shape;156;p11"/>
          <p:cNvSpPr txBox="1"/>
          <p:nvPr/>
        </p:nvSpPr>
        <p:spPr>
          <a:xfrm>
            <a:off x="1870848" y="5798236"/>
            <a:ext cx="2769300" cy="606300"/>
          </a:xfrm>
          <a:prstGeom prst="rect">
            <a:avLst/>
          </a:prstGeom>
          <a:noFill/>
          <a:ln>
            <a:noFill/>
          </a:ln>
        </p:spPr>
        <p:txBody>
          <a:bodyPr anchorCtr="0" anchor="t" bIns="46175" lIns="46175" spcFirstLastPara="1" rIns="46175" wrap="square" tIns="46175">
            <a:spAutoFit/>
          </a:bodyPr>
          <a:lstStyle/>
          <a:p>
            <a:pPr indent="0" lvl="0" marL="0" rtl="0" algn="r">
              <a:lnSpc>
                <a:spcPct val="115000"/>
              </a:lnSpc>
              <a:spcBef>
                <a:spcPts val="0"/>
              </a:spcBef>
              <a:spcAft>
                <a:spcPts val="0"/>
              </a:spcAft>
              <a:buNone/>
            </a:pPr>
            <a:r>
              <a:rPr i="1" lang="en-US" sz="1009"/>
              <a:t>https://science.nasa.gov/mission/hinode/</a:t>
            </a:r>
            <a:endParaRPr i="1" sz="1009"/>
          </a:p>
          <a:p>
            <a:pPr indent="0" lvl="0" marL="0" rtl="0" algn="l">
              <a:lnSpc>
                <a:spcPct val="115000"/>
              </a:lnSpc>
              <a:spcBef>
                <a:spcPts val="0"/>
              </a:spcBef>
              <a:spcAft>
                <a:spcPts val="0"/>
              </a:spcAft>
              <a:buNone/>
            </a:pPr>
            <a:r>
              <a:t/>
            </a:r>
            <a:endParaRPr i="1" sz="1009"/>
          </a:p>
          <a:p>
            <a:pPr indent="0" lvl="0" marL="0" rtl="0" algn="l">
              <a:lnSpc>
                <a:spcPct val="115000"/>
              </a:lnSpc>
              <a:spcBef>
                <a:spcPts val="0"/>
              </a:spcBef>
              <a:spcAft>
                <a:spcPts val="0"/>
              </a:spcAft>
              <a:buNone/>
            </a:pPr>
            <a:r>
              <a:t/>
            </a:r>
            <a:endParaRPr i="1" sz="1009"/>
          </a:p>
        </p:txBody>
      </p:sp>
      <p:sp>
        <p:nvSpPr>
          <p:cNvPr id="157" name="Google Shape;157;p11"/>
          <p:cNvSpPr txBox="1"/>
          <p:nvPr/>
        </p:nvSpPr>
        <p:spPr>
          <a:xfrm>
            <a:off x="7160629" y="5798220"/>
            <a:ext cx="2769300" cy="248700"/>
          </a:xfrm>
          <a:prstGeom prst="rect">
            <a:avLst/>
          </a:prstGeom>
          <a:noFill/>
          <a:ln>
            <a:noFill/>
          </a:ln>
        </p:spPr>
        <p:txBody>
          <a:bodyPr anchorCtr="0" anchor="t" bIns="46175" lIns="46175" spcFirstLastPara="1" rIns="46175" wrap="square" tIns="46175">
            <a:spAutoFit/>
          </a:bodyPr>
          <a:lstStyle/>
          <a:p>
            <a:pPr indent="0" lvl="0" marL="0" rtl="0" algn="r">
              <a:lnSpc>
                <a:spcPct val="115000"/>
              </a:lnSpc>
              <a:spcBef>
                <a:spcPts val="0"/>
              </a:spcBef>
              <a:spcAft>
                <a:spcPts val="0"/>
              </a:spcAft>
              <a:buNone/>
            </a:pPr>
            <a:r>
              <a:rPr i="1" lang="en-US" sz="1009"/>
              <a:t>https://www.nrl.navy.mil/</a:t>
            </a:r>
            <a:endParaRPr i="1" sz="1009"/>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Custom 17">
      <a:dk1>
        <a:srgbClr val="000000"/>
      </a:dk1>
      <a:lt1>
        <a:srgbClr val="FFFFFF"/>
      </a:lt1>
      <a:dk2>
        <a:srgbClr val="005138"/>
      </a:dk2>
      <a:lt2>
        <a:srgbClr val="E7E6E6"/>
      </a:lt2>
      <a:accent1>
        <a:srgbClr val="FFC733"/>
      </a:accent1>
      <a:accent2>
        <a:srgbClr val="333333"/>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2024-04-18T20:24:44Z</dcterms:created>
  <dc:creator>Claire Brandt</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0x01010063BEF54C2EDBAD42ABA6D2B17A8AA352</vt:lpwstr>
  </property>
</Properties>
</file>