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8" r:id="rId2"/>
  </p:sldIdLst>
  <p:sldSz cx="43891200" cy="32918400"/>
  <p:notesSz cx="9855200" cy="6731000"/>
  <p:defaultTextStyle>
    <a:defPPr>
      <a:defRPr lang="en-US"/>
    </a:defPPr>
    <a:lvl1pPr algn="l" rtl="0" eaLnBrk="0" fontAlgn="base" hangingPunct="0">
      <a:spcBef>
        <a:spcPct val="0"/>
      </a:spcBef>
      <a:spcAft>
        <a:spcPct val="0"/>
      </a:spcAft>
      <a:defRPr sz="30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30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30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30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3000" kern="1200">
        <a:solidFill>
          <a:schemeClr val="tx1"/>
        </a:solidFill>
        <a:latin typeface="Times New Roman" pitchFamily="18" charset="0"/>
        <a:ea typeface="+mn-ea"/>
        <a:cs typeface="+mn-cs"/>
      </a:defRPr>
    </a:lvl5pPr>
    <a:lvl6pPr marL="2286000" algn="l" defTabSz="914400" rtl="0" eaLnBrk="1" latinLnBrk="0" hangingPunct="1">
      <a:defRPr sz="3000" kern="1200">
        <a:solidFill>
          <a:schemeClr val="tx1"/>
        </a:solidFill>
        <a:latin typeface="Times New Roman" pitchFamily="18" charset="0"/>
        <a:ea typeface="+mn-ea"/>
        <a:cs typeface="+mn-cs"/>
      </a:defRPr>
    </a:lvl6pPr>
    <a:lvl7pPr marL="2743200" algn="l" defTabSz="914400" rtl="0" eaLnBrk="1" latinLnBrk="0" hangingPunct="1">
      <a:defRPr sz="3000" kern="1200">
        <a:solidFill>
          <a:schemeClr val="tx1"/>
        </a:solidFill>
        <a:latin typeface="Times New Roman" pitchFamily="18" charset="0"/>
        <a:ea typeface="+mn-ea"/>
        <a:cs typeface="+mn-cs"/>
      </a:defRPr>
    </a:lvl7pPr>
    <a:lvl8pPr marL="3200400" algn="l" defTabSz="914400" rtl="0" eaLnBrk="1" latinLnBrk="0" hangingPunct="1">
      <a:defRPr sz="3000" kern="1200">
        <a:solidFill>
          <a:schemeClr val="tx1"/>
        </a:solidFill>
        <a:latin typeface="Times New Roman" pitchFamily="18" charset="0"/>
        <a:ea typeface="+mn-ea"/>
        <a:cs typeface="+mn-cs"/>
      </a:defRPr>
    </a:lvl8pPr>
    <a:lvl9pPr marL="3657600" algn="l" defTabSz="914400" rtl="0" eaLnBrk="1" latinLnBrk="0" hangingPunct="1">
      <a:defRPr sz="30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231ADA"/>
    <a:srgbClr val="0A64C6"/>
    <a:srgbClr val="0956AB"/>
    <a:srgbClr val="EEFD31"/>
    <a:srgbClr val="FFFFA3"/>
    <a:srgbClr val="F5FDFD"/>
    <a:srgbClr val="004221"/>
    <a:srgbClr val="FDEEC3"/>
    <a:srgbClr val="FFCC3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9366" autoAdjust="0"/>
    <p:restoredTop sz="98505" autoAdjust="0"/>
  </p:normalViewPr>
  <p:slideViewPr>
    <p:cSldViewPr>
      <p:cViewPr>
        <p:scale>
          <a:sx n="118" d="100"/>
          <a:sy n="118" d="100"/>
        </p:scale>
        <p:origin x="24726" y="19602"/>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3175"/>
            <a:ext cx="4271963" cy="330200"/>
          </a:xfrm>
          <a:prstGeom prst="rect">
            <a:avLst/>
          </a:prstGeom>
          <a:noFill/>
          <a:ln w="9525">
            <a:noFill/>
            <a:miter lim="800000"/>
            <a:headEnd/>
            <a:tailEnd/>
          </a:ln>
          <a:effectLst/>
        </p:spPr>
        <p:txBody>
          <a:bodyPr vert="horz" wrap="square" lIns="3679" tIns="0" rIns="3679" bIns="0" numCol="1" anchor="t" anchorCtr="0" compatLnSpc="1">
            <a:prstTxWarp prst="textNoShape">
              <a:avLst/>
            </a:prstTxWarp>
          </a:bodyPr>
          <a:lstStyle>
            <a:lvl1pPr defTabSz="176213">
              <a:defRPr sz="200" i="1" smtClean="0"/>
            </a:lvl1pPr>
          </a:lstStyle>
          <a:p>
            <a:pPr>
              <a:defRPr/>
            </a:pPr>
            <a:endParaRPr lang="en-US" altLang="zh-CN"/>
          </a:p>
        </p:txBody>
      </p:sp>
      <p:sp>
        <p:nvSpPr>
          <p:cNvPr id="3075" name="Rectangle 3"/>
          <p:cNvSpPr>
            <a:spLocks noGrp="1" noChangeArrowheads="1"/>
          </p:cNvSpPr>
          <p:nvPr>
            <p:ph type="dt" sz="quarter" idx="1"/>
          </p:nvPr>
        </p:nvSpPr>
        <p:spPr bwMode="auto">
          <a:xfrm>
            <a:off x="5583238" y="3175"/>
            <a:ext cx="4271962" cy="330200"/>
          </a:xfrm>
          <a:prstGeom prst="rect">
            <a:avLst/>
          </a:prstGeom>
          <a:noFill/>
          <a:ln w="9525">
            <a:noFill/>
            <a:miter lim="800000"/>
            <a:headEnd/>
            <a:tailEnd/>
          </a:ln>
          <a:effectLst/>
        </p:spPr>
        <p:txBody>
          <a:bodyPr vert="horz" wrap="square" lIns="3679" tIns="0" rIns="3679" bIns="0" numCol="1" anchor="t" anchorCtr="0" compatLnSpc="1">
            <a:prstTxWarp prst="textNoShape">
              <a:avLst/>
            </a:prstTxWarp>
          </a:bodyPr>
          <a:lstStyle>
            <a:lvl1pPr algn="r" defTabSz="176213">
              <a:defRPr sz="200" i="1" smtClean="0"/>
            </a:lvl1pPr>
          </a:lstStyle>
          <a:p>
            <a:pPr>
              <a:defRPr/>
            </a:pPr>
            <a:endParaRPr lang="en-US" altLang="zh-CN"/>
          </a:p>
        </p:txBody>
      </p:sp>
      <p:sp>
        <p:nvSpPr>
          <p:cNvPr id="3076" name="Rectangle 4"/>
          <p:cNvSpPr>
            <a:spLocks noGrp="1" noChangeArrowheads="1"/>
          </p:cNvSpPr>
          <p:nvPr>
            <p:ph type="ftr" sz="quarter" idx="2"/>
          </p:nvPr>
        </p:nvSpPr>
        <p:spPr bwMode="auto">
          <a:xfrm>
            <a:off x="0" y="6397625"/>
            <a:ext cx="4271963" cy="330200"/>
          </a:xfrm>
          <a:prstGeom prst="rect">
            <a:avLst/>
          </a:prstGeom>
          <a:noFill/>
          <a:ln w="9525">
            <a:noFill/>
            <a:miter lim="800000"/>
            <a:headEnd/>
            <a:tailEnd/>
          </a:ln>
          <a:effectLst/>
        </p:spPr>
        <p:txBody>
          <a:bodyPr vert="horz" wrap="square" lIns="3679" tIns="0" rIns="3679" bIns="0" numCol="1" anchor="b" anchorCtr="0" compatLnSpc="1">
            <a:prstTxWarp prst="textNoShape">
              <a:avLst/>
            </a:prstTxWarp>
          </a:bodyPr>
          <a:lstStyle>
            <a:lvl1pPr defTabSz="176213">
              <a:defRPr sz="200" i="1" smtClean="0"/>
            </a:lvl1pPr>
          </a:lstStyle>
          <a:p>
            <a:pPr>
              <a:defRPr/>
            </a:pPr>
            <a:endParaRPr lang="en-US" altLang="zh-CN"/>
          </a:p>
        </p:txBody>
      </p:sp>
      <p:sp>
        <p:nvSpPr>
          <p:cNvPr id="3077" name="Rectangle 5"/>
          <p:cNvSpPr>
            <a:spLocks noGrp="1" noChangeArrowheads="1"/>
          </p:cNvSpPr>
          <p:nvPr>
            <p:ph type="sldNum" sz="quarter" idx="3"/>
          </p:nvPr>
        </p:nvSpPr>
        <p:spPr bwMode="auto">
          <a:xfrm>
            <a:off x="5583238" y="6397625"/>
            <a:ext cx="4271962" cy="330200"/>
          </a:xfrm>
          <a:prstGeom prst="rect">
            <a:avLst/>
          </a:prstGeom>
          <a:noFill/>
          <a:ln w="9525">
            <a:noFill/>
            <a:miter lim="800000"/>
            <a:headEnd/>
            <a:tailEnd/>
          </a:ln>
          <a:effectLst/>
        </p:spPr>
        <p:txBody>
          <a:bodyPr vert="horz" wrap="square" lIns="3679" tIns="0" rIns="3679" bIns="0" numCol="1" anchor="b" anchorCtr="0" compatLnSpc="1">
            <a:prstTxWarp prst="textNoShape">
              <a:avLst/>
            </a:prstTxWarp>
          </a:bodyPr>
          <a:lstStyle>
            <a:lvl1pPr algn="r" defTabSz="176213">
              <a:defRPr sz="200" i="1" smtClean="0"/>
            </a:lvl1pPr>
          </a:lstStyle>
          <a:p>
            <a:pPr>
              <a:defRPr/>
            </a:pPr>
            <a:fld id="{87BEF7F7-BD6D-48D3-8D7E-3525CDA41C7C}"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3175"/>
            <a:ext cx="4271963" cy="330200"/>
          </a:xfrm>
          <a:prstGeom prst="rect">
            <a:avLst/>
          </a:prstGeom>
          <a:noFill/>
          <a:ln w="9525">
            <a:noFill/>
            <a:miter lim="800000"/>
            <a:headEnd/>
            <a:tailEnd/>
          </a:ln>
          <a:effectLst/>
        </p:spPr>
        <p:txBody>
          <a:bodyPr vert="horz" wrap="square" lIns="3679" tIns="0" rIns="3679" bIns="0" numCol="1" anchor="t" anchorCtr="0" compatLnSpc="1">
            <a:prstTxWarp prst="textNoShape">
              <a:avLst/>
            </a:prstTxWarp>
          </a:bodyPr>
          <a:lstStyle>
            <a:lvl1pPr defTabSz="176213">
              <a:defRPr sz="200" i="1" smtClean="0"/>
            </a:lvl1pPr>
          </a:lstStyle>
          <a:p>
            <a:pPr>
              <a:defRPr/>
            </a:pPr>
            <a:endParaRPr lang="en-US" altLang="zh-CN"/>
          </a:p>
        </p:txBody>
      </p:sp>
      <p:sp>
        <p:nvSpPr>
          <p:cNvPr id="2051" name="Rectangle 3"/>
          <p:cNvSpPr>
            <a:spLocks noGrp="1" noChangeArrowheads="1"/>
          </p:cNvSpPr>
          <p:nvPr>
            <p:ph type="dt" idx="1"/>
          </p:nvPr>
        </p:nvSpPr>
        <p:spPr bwMode="auto">
          <a:xfrm>
            <a:off x="5583238" y="3175"/>
            <a:ext cx="4271962" cy="330200"/>
          </a:xfrm>
          <a:prstGeom prst="rect">
            <a:avLst/>
          </a:prstGeom>
          <a:noFill/>
          <a:ln w="9525">
            <a:noFill/>
            <a:miter lim="800000"/>
            <a:headEnd/>
            <a:tailEnd/>
          </a:ln>
          <a:effectLst/>
        </p:spPr>
        <p:txBody>
          <a:bodyPr vert="horz" wrap="square" lIns="3679" tIns="0" rIns="3679" bIns="0" numCol="1" anchor="t" anchorCtr="0" compatLnSpc="1">
            <a:prstTxWarp prst="textNoShape">
              <a:avLst/>
            </a:prstTxWarp>
          </a:bodyPr>
          <a:lstStyle>
            <a:lvl1pPr algn="r" defTabSz="176213">
              <a:defRPr sz="200" i="1" smtClean="0"/>
            </a:lvl1pPr>
          </a:lstStyle>
          <a:p>
            <a:pPr>
              <a:defRPr/>
            </a:pPr>
            <a:endParaRPr lang="en-US" altLang="zh-CN"/>
          </a:p>
        </p:txBody>
      </p:sp>
      <p:sp>
        <p:nvSpPr>
          <p:cNvPr id="2052" name="Rectangle 4"/>
          <p:cNvSpPr>
            <a:spLocks noGrp="1" noChangeArrowheads="1"/>
          </p:cNvSpPr>
          <p:nvPr>
            <p:ph type="ftr" sz="quarter" idx="4"/>
          </p:nvPr>
        </p:nvSpPr>
        <p:spPr bwMode="auto">
          <a:xfrm>
            <a:off x="0" y="6397625"/>
            <a:ext cx="4271963" cy="330200"/>
          </a:xfrm>
          <a:prstGeom prst="rect">
            <a:avLst/>
          </a:prstGeom>
          <a:noFill/>
          <a:ln w="9525">
            <a:noFill/>
            <a:miter lim="800000"/>
            <a:headEnd/>
            <a:tailEnd/>
          </a:ln>
          <a:effectLst/>
        </p:spPr>
        <p:txBody>
          <a:bodyPr vert="horz" wrap="square" lIns="3679" tIns="0" rIns="3679" bIns="0" numCol="1" anchor="b" anchorCtr="0" compatLnSpc="1">
            <a:prstTxWarp prst="textNoShape">
              <a:avLst/>
            </a:prstTxWarp>
          </a:bodyPr>
          <a:lstStyle>
            <a:lvl1pPr defTabSz="176213">
              <a:defRPr sz="200" i="1" smtClean="0"/>
            </a:lvl1pPr>
          </a:lstStyle>
          <a:p>
            <a:pPr>
              <a:defRPr/>
            </a:pPr>
            <a:endParaRPr lang="en-US" altLang="zh-CN"/>
          </a:p>
        </p:txBody>
      </p:sp>
      <p:sp>
        <p:nvSpPr>
          <p:cNvPr id="2053" name="Rectangle 5"/>
          <p:cNvSpPr>
            <a:spLocks noGrp="1" noChangeArrowheads="1"/>
          </p:cNvSpPr>
          <p:nvPr>
            <p:ph type="sldNum" sz="quarter" idx="5"/>
          </p:nvPr>
        </p:nvSpPr>
        <p:spPr bwMode="auto">
          <a:xfrm>
            <a:off x="5583238" y="6397625"/>
            <a:ext cx="4271962" cy="330200"/>
          </a:xfrm>
          <a:prstGeom prst="rect">
            <a:avLst/>
          </a:prstGeom>
          <a:noFill/>
          <a:ln w="9525">
            <a:noFill/>
            <a:miter lim="800000"/>
            <a:headEnd/>
            <a:tailEnd/>
          </a:ln>
          <a:effectLst/>
        </p:spPr>
        <p:txBody>
          <a:bodyPr vert="horz" wrap="square" lIns="3679" tIns="0" rIns="3679" bIns="0" numCol="1" anchor="b" anchorCtr="0" compatLnSpc="1">
            <a:prstTxWarp prst="textNoShape">
              <a:avLst/>
            </a:prstTxWarp>
          </a:bodyPr>
          <a:lstStyle>
            <a:lvl1pPr algn="r" defTabSz="176213">
              <a:defRPr sz="200" i="1" smtClean="0"/>
            </a:lvl1pPr>
          </a:lstStyle>
          <a:p>
            <a:pPr>
              <a:defRPr/>
            </a:pPr>
            <a:fld id="{222E6500-8616-4027-B882-8ACC9C711CA3}" type="slidenum">
              <a:rPr lang="zh-CN" altLang="en-US"/>
              <a:pPr>
                <a:defRPr/>
              </a:pPr>
              <a:t>‹#›</a:t>
            </a:fld>
            <a:endParaRPr lang="en-US" altLang="zh-CN"/>
          </a:p>
        </p:txBody>
      </p:sp>
      <p:sp>
        <p:nvSpPr>
          <p:cNvPr id="2054" name="Rectangle 6"/>
          <p:cNvSpPr>
            <a:spLocks noGrp="1" noChangeArrowheads="1"/>
          </p:cNvSpPr>
          <p:nvPr>
            <p:ph type="body" sz="quarter" idx="3"/>
          </p:nvPr>
        </p:nvSpPr>
        <p:spPr bwMode="auto">
          <a:xfrm>
            <a:off x="1314450" y="3198813"/>
            <a:ext cx="7226300" cy="3027362"/>
          </a:xfrm>
          <a:prstGeom prst="rect">
            <a:avLst/>
          </a:prstGeom>
          <a:noFill/>
          <a:ln w="9525">
            <a:noFill/>
            <a:miter lim="800000"/>
            <a:headEnd/>
            <a:tailEnd/>
          </a:ln>
          <a:effectLst/>
        </p:spPr>
        <p:txBody>
          <a:bodyPr vert="horz" wrap="square" lIns="83099" tIns="41396" rIns="83099" bIns="41396"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9" name="Rectangle 7"/>
          <p:cNvSpPr>
            <a:spLocks noGrp="1" noRot="1" noChangeAspect="1" noChangeArrowheads="1" noTextEdit="1"/>
          </p:cNvSpPr>
          <p:nvPr>
            <p:ph type="sldImg" idx="2"/>
          </p:nvPr>
        </p:nvSpPr>
        <p:spPr bwMode="auto">
          <a:xfrm>
            <a:off x="4627563" y="1541463"/>
            <a:ext cx="600075" cy="450850"/>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defTabSz="4270375" rtl="0" eaLnBrk="0" fontAlgn="base" hangingPunct="0">
      <a:spcBef>
        <a:spcPct val="30000"/>
      </a:spcBef>
      <a:spcAft>
        <a:spcPct val="0"/>
      </a:spcAft>
      <a:defRPr sz="5600" kern="1200">
        <a:solidFill>
          <a:schemeClr val="tx1"/>
        </a:solidFill>
        <a:latin typeface="Times New Roman" pitchFamily="18" charset="0"/>
        <a:ea typeface="+mn-ea"/>
        <a:cs typeface="+mn-cs"/>
      </a:defRPr>
    </a:lvl1pPr>
    <a:lvl2pPr marL="2135188" algn="l" defTabSz="4270375" rtl="0" eaLnBrk="0" fontAlgn="base" hangingPunct="0">
      <a:spcBef>
        <a:spcPct val="30000"/>
      </a:spcBef>
      <a:spcAft>
        <a:spcPct val="0"/>
      </a:spcAft>
      <a:defRPr sz="5600" kern="1200">
        <a:solidFill>
          <a:schemeClr val="tx1"/>
        </a:solidFill>
        <a:latin typeface="Times New Roman" pitchFamily="18" charset="0"/>
        <a:ea typeface="+mn-ea"/>
        <a:cs typeface="+mn-cs"/>
      </a:defRPr>
    </a:lvl2pPr>
    <a:lvl3pPr marL="4270375" algn="l" defTabSz="4270375" rtl="0" eaLnBrk="0" fontAlgn="base" hangingPunct="0">
      <a:spcBef>
        <a:spcPct val="30000"/>
      </a:spcBef>
      <a:spcAft>
        <a:spcPct val="0"/>
      </a:spcAft>
      <a:defRPr sz="5600" kern="1200">
        <a:solidFill>
          <a:schemeClr val="tx1"/>
        </a:solidFill>
        <a:latin typeface="Times New Roman" pitchFamily="18" charset="0"/>
        <a:ea typeface="+mn-ea"/>
        <a:cs typeface="+mn-cs"/>
      </a:defRPr>
    </a:lvl3pPr>
    <a:lvl4pPr marL="6405563" algn="l" defTabSz="4270375" rtl="0" eaLnBrk="0" fontAlgn="base" hangingPunct="0">
      <a:spcBef>
        <a:spcPct val="30000"/>
      </a:spcBef>
      <a:spcAft>
        <a:spcPct val="0"/>
      </a:spcAft>
      <a:defRPr sz="5600" kern="1200">
        <a:solidFill>
          <a:schemeClr val="tx1"/>
        </a:solidFill>
        <a:latin typeface="Times New Roman" pitchFamily="18" charset="0"/>
        <a:ea typeface="+mn-ea"/>
        <a:cs typeface="+mn-cs"/>
      </a:defRPr>
    </a:lvl4pPr>
    <a:lvl5pPr marL="8540750" algn="l" defTabSz="4270375" rtl="0" eaLnBrk="0" fontAlgn="base" hangingPunct="0">
      <a:spcBef>
        <a:spcPct val="30000"/>
      </a:spcBef>
      <a:spcAft>
        <a:spcPct val="0"/>
      </a:spcAft>
      <a:defRPr sz="56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
          <p:cNvSpPr>
            <a:spLocks noGrp="1" noChangeArrowheads="1"/>
          </p:cNvSpPr>
          <p:nvPr>
            <p:ph type="sldNum" sz="quarter" idx="12"/>
          </p:nvPr>
        </p:nvSpPr>
        <p:spPr>
          <a:ln/>
        </p:spPr>
        <p:txBody>
          <a:bodyPr/>
          <a:lstStyle>
            <a:lvl1pPr>
              <a:defRPr/>
            </a:lvl1pPr>
          </a:lstStyle>
          <a:p>
            <a:pPr>
              <a:defRPr/>
            </a:pPr>
            <a:fld id="{0EEEA5E0-7F1D-474A-9609-F9F94E35294A}" type="slidenum">
              <a:rPr lang="zh-CN" altLang="en-US"/>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
          <p:cNvSpPr>
            <a:spLocks noGrp="1" noChangeArrowheads="1"/>
          </p:cNvSpPr>
          <p:nvPr>
            <p:ph type="sldNum" sz="quarter" idx="12"/>
          </p:nvPr>
        </p:nvSpPr>
        <p:spPr>
          <a:ln/>
        </p:spPr>
        <p:txBody>
          <a:bodyPr/>
          <a:lstStyle>
            <a:lvl1pPr>
              <a:defRPr/>
            </a:lvl1pPr>
          </a:lstStyle>
          <a:p>
            <a:pPr>
              <a:defRPr/>
            </a:pPr>
            <a:fld id="{DF228CEB-ECC4-4677-BE93-2348CFB992EC}" type="slidenum">
              <a:rPr lang="zh-CN" altLang="en-US"/>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3750" y="2927350"/>
            <a:ext cx="9326563" cy="26333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90888" y="2927350"/>
            <a:ext cx="27830462" cy="26333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
          <p:cNvSpPr>
            <a:spLocks noGrp="1" noChangeArrowheads="1"/>
          </p:cNvSpPr>
          <p:nvPr>
            <p:ph type="sldNum" sz="quarter" idx="12"/>
          </p:nvPr>
        </p:nvSpPr>
        <p:spPr>
          <a:ln/>
        </p:spPr>
        <p:txBody>
          <a:bodyPr/>
          <a:lstStyle>
            <a:lvl1pPr>
              <a:defRPr/>
            </a:lvl1pPr>
          </a:lstStyle>
          <a:p>
            <a:pPr>
              <a:defRPr/>
            </a:pPr>
            <a:fld id="{E29A61A2-C142-47DE-891F-275D0E19B4D8}" type="slidenum">
              <a:rPr lang="zh-CN" altLang="en-US"/>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
          <p:cNvSpPr>
            <a:spLocks noGrp="1" noChangeArrowheads="1"/>
          </p:cNvSpPr>
          <p:nvPr>
            <p:ph type="sldNum" sz="quarter" idx="12"/>
          </p:nvPr>
        </p:nvSpPr>
        <p:spPr>
          <a:ln/>
        </p:spPr>
        <p:txBody>
          <a:bodyPr/>
          <a:lstStyle>
            <a:lvl1pPr>
              <a:defRPr/>
            </a:lvl1pPr>
          </a:lstStyle>
          <a:p>
            <a:pPr>
              <a:defRPr/>
            </a:pPr>
            <a:fld id="{DE6F8003-653F-4300-8BCC-6367865DB38E}" type="slidenum">
              <a:rPr lang="zh-CN" altLang="en-US"/>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4"/>
          <p:cNvSpPr>
            <a:spLocks noGrp="1" noChangeArrowheads="1"/>
          </p:cNvSpPr>
          <p:nvPr>
            <p:ph type="sldNum" sz="quarter" idx="12"/>
          </p:nvPr>
        </p:nvSpPr>
        <p:spPr>
          <a:ln/>
        </p:spPr>
        <p:txBody>
          <a:bodyPr/>
          <a:lstStyle>
            <a:lvl1pPr>
              <a:defRPr/>
            </a:lvl1pPr>
          </a:lstStyle>
          <a:p>
            <a:pPr>
              <a:defRPr/>
            </a:pPr>
            <a:fld id="{07182EAF-E5AF-4E3F-8991-68261FD34B96}" type="slidenum">
              <a:rPr lang="zh-CN" altLang="en-US"/>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90888" y="9518650"/>
            <a:ext cx="18578512" cy="1974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21800" y="9518650"/>
            <a:ext cx="18578513" cy="1974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
          <p:cNvSpPr>
            <a:spLocks noGrp="1" noChangeArrowheads="1"/>
          </p:cNvSpPr>
          <p:nvPr>
            <p:ph type="sldNum" sz="quarter" idx="12"/>
          </p:nvPr>
        </p:nvSpPr>
        <p:spPr>
          <a:ln/>
        </p:spPr>
        <p:txBody>
          <a:bodyPr/>
          <a:lstStyle>
            <a:lvl1pPr>
              <a:defRPr/>
            </a:lvl1pPr>
          </a:lstStyle>
          <a:p>
            <a:pPr>
              <a:defRPr/>
            </a:pPr>
            <a:fld id="{3290A9FE-7A5C-402A-BBA2-02D5CABEFB3D}" type="slidenum">
              <a:rPr lang="zh-CN" altLang="en-US"/>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4"/>
          <p:cNvSpPr>
            <a:spLocks noGrp="1" noChangeArrowheads="1"/>
          </p:cNvSpPr>
          <p:nvPr>
            <p:ph type="sldNum" sz="quarter" idx="12"/>
          </p:nvPr>
        </p:nvSpPr>
        <p:spPr>
          <a:ln/>
        </p:spPr>
        <p:txBody>
          <a:bodyPr/>
          <a:lstStyle>
            <a:lvl1pPr>
              <a:defRPr/>
            </a:lvl1pPr>
          </a:lstStyle>
          <a:p>
            <a:pPr>
              <a:defRPr/>
            </a:pPr>
            <a:fld id="{E7CCEEC0-0147-496F-B2A9-0D17094FBD28}" type="slidenum">
              <a:rPr lang="zh-CN" altLang="en-US"/>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4"/>
          <p:cNvSpPr>
            <a:spLocks noGrp="1" noChangeArrowheads="1"/>
          </p:cNvSpPr>
          <p:nvPr>
            <p:ph type="sldNum" sz="quarter" idx="12"/>
          </p:nvPr>
        </p:nvSpPr>
        <p:spPr>
          <a:ln/>
        </p:spPr>
        <p:txBody>
          <a:bodyPr/>
          <a:lstStyle>
            <a:lvl1pPr>
              <a:defRPr/>
            </a:lvl1pPr>
          </a:lstStyle>
          <a:p>
            <a:pPr>
              <a:defRPr/>
            </a:pPr>
            <a:fld id="{ADF6D2C4-5772-490C-8CCC-C408BDBB39C8}" type="slidenum">
              <a:rPr lang="zh-CN" altLang="en-US"/>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4"/>
          <p:cNvSpPr>
            <a:spLocks noGrp="1" noChangeArrowheads="1"/>
          </p:cNvSpPr>
          <p:nvPr>
            <p:ph type="sldNum" sz="quarter" idx="12"/>
          </p:nvPr>
        </p:nvSpPr>
        <p:spPr>
          <a:ln/>
        </p:spPr>
        <p:txBody>
          <a:bodyPr/>
          <a:lstStyle>
            <a:lvl1pPr>
              <a:defRPr/>
            </a:lvl1pPr>
          </a:lstStyle>
          <a:p>
            <a:pPr>
              <a:defRPr/>
            </a:pPr>
            <a:fld id="{5136112F-DD5E-495A-BFAD-7C494F2767A3}" type="slidenum">
              <a:rPr lang="zh-CN" altLang="en-US"/>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
          <p:cNvSpPr>
            <a:spLocks noGrp="1" noChangeArrowheads="1"/>
          </p:cNvSpPr>
          <p:nvPr>
            <p:ph type="sldNum" sz="quarter" idx="12"/>
          </p:nvPr>
        </p:nvSpPr>
        <p:spPr>
          <a:ln/>
        </p:spPr>
        <p:txBody>
          <a:bodyPr/>
          <a:lstStyle>
            <a:lvl1pPr>
              <a:defRPr/>
            </a:lvl1pPr>
          </a:lstStyle>
          <a:p>
            <a:pPr>
              <a:defRPr/>
            </a:pPr>
            <a:fld id="{DA7BA6EB-3B30-4C44-B055-BA78D109B8B2}" type="slidenum">
              <a:rPr lang="zh-CN" altLang="en-US"/>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3"/>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4"/>
          <p:cNvSpPr>
            <a:spLocks noGrp="1" noChangeArrowheads="1"/>
          </p:cNvSpPr>
          <p:nvPr>
            <p:ph type="sldNum" sz="quarter" idx="12"/>
          </p:nvPr>
        </p:nvSpPr>
        <p:spPr>
          <a:ln/>
        </p:spPr>
        <p:txBody>
          <a:bodyPr/>
          <a:lstStyle>
            <a:lvl1pPr>
              <a:defRPr/>
            </a:lvl1pPr>
          </a:lstStyle>
          <a:p>
            <a:pPr>
              <a:defRPr/>
            </a:pPr>
            <a:fld id="{9B572D7F-9DB6-46E6-B790-7685F3A968EB}" type="slidenum">
              <a:rPr lang="zh-CN" altLang="en-US"/>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3290888" y="29992638"/>
            <a:ext cx="9144000" cy="2195512"/>
          </a:xfrm>
          <a:prstGeom prst="rect">
            <a:avLst/>
          </a:prstGeom>
          <a:noFill/>
          <a:ln w="9525">
            <a:noFill/>
            <a:miter lim="800000"/>
            <a:headEnd/>
            <a:tailEnd/>
          </a:ln>
          <a:effectLst/>
        </p:spPr>
        <p:txBody>
          <a:bodyPr vert="horz" wrap="none" lIns="441916" tIns="220958" rIns="441916" bIns="220958" numCol="1" anchor="ctr" anchorCtr="0" compatLnSpc="1">
            <a:prstTxWarp prst="textNoShape">
              <a:avLst/>
            </a:prstTxWarp>
          </a:bodyPr>
          <a:lstStyle>
            <a:lvl1pPr>
              <a:defRPr sz="6900" smtClean="0">
                <a:ea typeface="宋体" pitchFamily="2" charset="-122"/>
              </a:defRPr>
            </a:lvl1pPr>
          </a:lstStyle>
          <a:p>
            <a:pPr>
              <a:defRPr/>
            </a:pPr>
            <a:endParaRPr lang="en-US" altLang="zh-CN"/>
          </a:p>
        </p:txBody>
      </p:sp>
      <p:sp>
        <p:nvSpPr>
          <p:cNvPr id="1027" name="Rectangle 3"/>
          <p:cNvSpPr>
            <a:spLocks noGrp="1" noChangeArrowheads="1"/>
          </p:cNvSpPr>
          <p:nvPr>
            <p:ph type="ftr" sz="quarter" idx="3"/>
          </p:nvPr>
        </p:nvSpPr>
        <p:spPr bwMode="auto">
          <a:xfrm>
            <a:off x="14997113" y="29992638"/>
            <a:ext cx="13896975" cy="2195512"/>
          </a:xfrm>
          <a:prstGeom prst="rect">
            <a:avLst/>
          </a:prstGeom>
          <a:noFill/>
          <a:ln w="9525">
            <a:noFill/>
            <a:miter lim="800000"/>
            <a:headEnd/>
            <a:tailEnd/>
          </a:ln>
          <a:effectLst/>
        </p:spPr>
        <p:txBody>
          <a:bodyPr vert="horz" wrap="none" lIns="441916" tIns="220958" rIns="441916" bIns="220958" numCol="1" anchor="ctr" anchorCtr="0" compatLnSpc="1">
            <a:prstTxWarp prst="textNoShape">
              <a:avLst/>
            </a:prstTxWarp>
          </a:bodyPr>
          <a:lstStyle>
            <a:lvl1pPr algn="ctr">
              <a:defRPr sz="6900" smtClean="0">
                <a:ea typeface="宋体" pitchFamily="2" charset="-122"/>
              </a:defRPr>
            </a:lvl1pPr>
          </a:lstStyle>
          <a:p>
            <a:pPr>
              <a:defRPr/>
            </a:pPr>
            <a:endParaRPr lang="en-US" altLang="zh-CN"/>
          </a:p>
        </p:txBody>
      </p:sp>
      <p:sp>
        <p:nvSpPr>
          <p:cNvPr id="1028" name="Rectangle 4"/>
          <p:cNvSpPr>
            <a:spLocks noGrp="1" noChangeArrowheads="1"/>
          </p:cNvSpPr>
          <p:nvPr>
            <p:ph type="sldNum" sz="quarter" idx="4"/>
          </p:nvPr>
        </p:nvSpPr>
        <p:spPr bwMode="auto">
          <a:xfrm>
            <a:off x="31456313" y="29992638"/>
            <a:ext cx="9144000" cy="2195512"/>
          </a:xfrm>
          <a:prstGeom prst="rect">
            <a:avLst/>
          </a:prstGeom>
          <a:noFill/>
          <a:ln w="9525">
            <a:noFill/>
            <a:miter lim="800000"/>
            <a:headEnd/>
            <a:tailEnd/>
          </a:ln>
          <a:effectLst/>
        </p:spPr>
        <p:txBody>
          <a:bodyPr vert="horz" wrap="none" lIns="441916" tIns="220958" rIns="441916" bIns="220958" numCol="1" anchor="ctr" anchorCtr="0" compatLnSpc="1">
            <a:prstTxWarp prst="textNoShape">
              <a:avLst/>
            </a:prstTxWarp>
          </a:bodyPr>
          <a:lstStyle>
            <a:lvl1pPr algn="r">
              <a:defRPr sz="6900" smtClean="0">
                <a:ea typeface="宋体" pitchFamily="2" charset="-122"/>
              </a:defRPr>
            </a:lvl1pPr>
          </a:lstStyle>
          <a:p>
            <a:pPr>
              <a:defRPr/>
            </a:pPr>
            <a:fld id="{039D4F17-452C-46C2-B3F6-ED6308587800}" type="slidenum">
              <a:rPr lang="zh-CN" altLang="en-US"/>
              <a:pPr>
                <a:defRPr/>
              </a:pPr>
              <a:t>‹#›</a:t>
            </a:fld>
            <a:endParaRPr lang="en-US" altLang="zh-CN"/>
          </a:p>
        </p:txBody>
      </p:sp>
      <p:sp>
        <p:nvSpPr>
          <p:cNvPr id="2053" name="Rectangle 5"/>
          <p:cNvSpPr>
            <a:spLocks noGrp="1" noChangeArrowheads="1"/>
          </p:cNvSpPr>
          <p:nvPr>
            <p:ph type="title"/>
          </p:nvPr>
        </p:nvSpPr>
        <p:spPr bwMode="auto">
          <a:xfrm>
            <a:off x="3290888" y="2927350"/>
            <a:ext cx="37309425" cy="5486400"/>
          </a:xfrm>
          <a:prstGeom prst="rect">
            <a:avLst/>
          </a:prstGeom>
          <a:noFill/>
          <a:ln w="9525">
            <a:noFill/>
            <a:miter lim="800000"/>
            <a:headEnd/>
            <a:tailEnd/>
          </a:ln>
        </p:spPr>
        <p:txBody>
          <a:bodyPr vert="horz" wrap="square" lIns="441916" tIns="220958" rIns="441916" bIns="220958" numCol="1" anchor="ctr" anchorCtr="0" compatLnSpc="1">
            <a:prstTxWarp prst="textNoShape">
              <a:avLst/>
            </a:prstTxWarp>
          </a:bodyPr>
          <a:lstStyle/>
          <a:p>
            <a:pPr lvl="0"/>
            <a:r>
              <a:rPr lang="en-US" altLang="zh-CN" smtClean="0"/>
              <a:t>Click to edit Master title style</a:t>
            </a:r>
          </a:p>
        </p:txBody>
      </p:sp>
      <p:sp>
        <p:nvSpPr>
          <p:cNvPr id="2054" name="Rectangle 6"/>
          <p:cNvSpPr>
            <a:spLocks noGrp="1" noChangeArrowheads="1"/>
          </p:cNvSpPr>
          <p:nvPr>
            <p:ph type="body" idx="1"/>
          </p:nvPr>
        </p:nvSpPr>
        <p:spPr bwMode="auto">
          <a:xfrm>
            <a:off x="3290888" y="9518650"/>
            <a:ext cx="37309425" cy="19742150"/>
          </a:xfrm>
          <a:prstGeom prst="rect">
            <a:avLst/>
          </a:prstGeom>
          <a:noFill/>
          <a:ln w="9525">
            <a:noFill/>
            <a:miter lim="800000"/>
            <a:headEnd/>
            <a:tailEnd/>
          </a:ln>
        </p:spPr>
        <p:txBody>
          <a:bodyPr vert="horz" wrap="square" lIns="441916" tIns="220958" rIns="441916" bIns="220958"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29125" rtl="0" eaLnBrk="0" fontAlgn="base" hangingPunct="0">
        <a:spcBef>
          <a:spcPct val="0"/>
        </a:spcBef>
        <a:spcAft>
          <a:spcPct val="0"/>
        </a:spcAft>
        <a:defRPr sz="21100">
          <a:solidFill>
            <a:schemeClr val="tx2"/>
          </a:solidFill>
          <a:latin typeface="+mj-lt"/>
          <a:ea typeface="+mj-ea"/>
          <a:cs typeface="+mj-cs"/>
        </a:defRPr>
      </a:lvl1pPr>
      <a:lvl2pPr algn="ctr" defTabSz="4429125" rtl="0" eaLnBrk="0" fontAlgn="base" hangingPunct="0">
        <a:spcBef>
          <a:spcPct val="0"/>
        </a:spcBef>
        <a:spcAft>
          <a:spcPct val="0"/>
        </a:spcAft>
        <a:defRPr sz="21100">
          <a:solidFill>
            <a:schemeClr val="tx2"/>
          </a:solidFill>
          <a:latin typeface="Times New Roman" pitchFamily="18" charset="0"/>
        </a:defRPr>
      </a:lvl2pPr>
      <a:lvl3pPr algn="ctr" defTabSz="4429125" rtl="0" eaLnBrk="0" fontAlgn="base" hangingPunct="0">
        <a:spcBef>
          <a:spcPct val="0"/>
        </a:spcBef>
        <a:spcAft>
          <a:spcPct val="0"/>
        </a:spcAft>
        <a:defRPr sz="21100">
          <a:solidFill>
            <a:schemeClr val="tx2"/>
          </a:solidFill>
          <a:latin typeface="Times New Roman" pitchFamily="18" charset="0"/>
        </a:defRPr>
      </a:lvl3pPr>
      <a:lvl4pPr algn="ctr" defTabSz="4429125" rtl="0" eaLnBrk="0" fontAlgn="base" hangingPunct="0">
        <a:spcBef>
          <a:spcPct val="0"/>
        </a:spcBef>
        <a:spcAft>
          <a:spcPct val="0"/>
        </a:spcAft>
        <a:defRPr sz="21100">
          <a:solidFill>
            <a:schemeClr val="tx2"/>
          </a:solidFill>
          <a:latin typeface="Times New Roman" pitchFamily="18" charset="0"/>
        </a:defRPr>
      </a:lvl4pPr>
      <a:lvl5pPr algn="ctr" defTabSz="4429125" rtl="0" eaLnBrk="0" fontAlgn="base" hangingPunct="0">
        <a:spcBef>
          <a:spcPct val="0"/>
        </a:spcBef>
        <a:spcAft>
          <a:spcPct val="0"/>
        </a:spcAft>
        <a:defRPr sz="21100">
          <a:solidFill>
            <a:schemeClr val="tx2"/>
          </a:solidFill>
          <a:latin typeface="Times New Roman" pitchFamily="18" charset="0"/>
        </a:defRPr>
      </a:lvl5pPr>
      <a:lvl6pPr marL="457200" algn="ctr" defTabSz="4429125" rtl="0" eaLnBrk="0" fontAlgn="base" hangingPunct="0">
        <a:spcBef>
          <a:spcPct val="0"/>
        </a:spcBef>
        <a:spcAft>
          <a:spcPct val="0"/>
        </a:spcAft>
        <a:defRPr sz="21100">
          <a:solidFill>
            <a:schemeClr val="tx2"/>
          </a:solidFill>
          <a:latin typeface="Times New Roman" pitchFamily="18" charset="0"/>
        </a:defRPr>
      </a:lvl6pPr>
      <a:lvl7pPr marL="914400" algn="ctr" defTabSz="4429125" rtl="0" eaLnBrk="0" fontAlgn="base" hangingPunct="0">
        <a:spcBef>
          <a:spcPct val="0"/>
        </a:spcBef>
        <a:spcAft>
          <a:spcPct val="0"/>
        </a:spcAft>
        <a:defRPr sz="21100">
          <a:solidFill>
            <a:schemeClr val="tx2"/>
          </a:solidFill>
          <a:latin typeface="Times New Roman" pitchFamily="18" charset="0"/>
        </a:defRPr>
      </a:lvl7pPr>
      <a:lvl8pPr marL="1371600" algn="ctr" defTabSz="4429125" rtl="0" eaLnBrk="0" fontAlgn="base" hangingPunct="0">
        <a:spcBef>
          <a:spcPct val="0"/>
        </a:spcBef>
        <a:spcAft>
          <a:spcPct val="0"/>
        </a:spcAft>
        <a:defRPr sz="21100">
          <a:solidFill>
            <a:schemeClr val="tx2"/>
          </a:solidFill>
          <a:latin typeface="Times New Roman" pitchFamily="18" charset="0"/>
        </a:defRPr>
      </a:lvl8pPr>
      <a:lvl9pPr marL="1828800" algn="ctr" defTabSz="4429125" rtl="0" eaLnBrk="0" fontAlgn="base" hangingPunct="0">
        <a:spcBef>
          <a:spcPct val="0"/>
        </a:spcBef>
        <a:spcAft>
          <a:spcPct val="0"/>
        </a:spcAft>
        <a:defRPr sz="21100">
          <a:solidFill>
            <a:schemeClr val="tx2"/>
          </a:solidFill>
          <a:latin typeface="Times New Roman" pitchFamily="18" charset="0"/>
        </a:defRPr>
      </a:lvl9pPr>
    </p:titleStyle>
    <p:bodyStyle>
      <a:lvl1pPr marL="1665288" indent="-1665288" algn="l" defTabSz="4429125" rtl="0" eaLnBrk="0" fontAlgn="base" hangingPunct="0">
        <a:spcBef>
          <a:spcPct val="20000"/>
        </a:spcBef>
        <a:spcAft>
          <a:spcPct val="0"/>
        </a:spcAft>
        <a:buSzPct val="100000"/>
        <a:buChar char="•"/>
        <a:defRPr sz="15100">
          <a:solidFill>
            <a:schemeClr val="tx1"/>
          </a:solidFill>
          <a:latin typeface="+mn-lt"/>
          <a:ea typeface="+mn-ea"/>
          <a:cs typeface="+mn-cs"/>
        </a:defRPr>
      </a:lvl1pPr>
      <a:lvl2pPr marL="3600450" indent="-1389063" algn="l" defTabSz="4429125" rtl="0" eaLnBrk="0" fontAlgn="base" hangingPunct="0">
        <a:spcBef>
          <a:spcPct val="20000"/>
        </a:spcBef>
        <a:spcAft>
          <a:spcPct val="0"/>
        </a:spcAft>
        <a:buSzPct val="100000"/>
        <a:buChar char="–"/>
        <a:defRPr sz="13300">
          <a:solidFill>
            <a:schemeClr val="tx1"/>
          </a:solidFill>
          <a:latin typeface="+mn-lt"/>
        </a:defRPr>
      </a:lvl2pPr>
      <a:lvl3pPr marL="5534025" indent="-1104900" algn="l" defTabSz="4429125" rtl="0" eaLnBrk="0" fontAlgn="base" hangingPunct="0">
        <a:spcBef>
          <a:spcPct val="20000"/>
        </a:spcBef>
        <a:spcAft>
          <a:spcPct val="0"/>
        </a:spcAft>
        <a:buSzPct val="100000"/>
        <a:buChar char="•"/>
        <a:defRPr sz="11900">
          <a:solidFill>
            <a:schemeClr val="tx1"/>
          </a:solidFill>
          <a:latin typeface="+mn-lt"/>
        </a:defRPr>
      </a:lvl3pPr>
      <a:lvl4pPr marL="7745413" indent="-1104900" algn="l" defTabSz="4429125" rtl="0" eaLnBrk="0" fontAlgn="base" hangingPunct="0">
        <a:spcBef>
          <a:spcPct val="20000"/>
        </a:spcBef>
        <a:spcAft>
          <a:spcPct val="0"/>
        </a:spcAft>
        <a:buSzPct val="100000"/>
        <a:buChar char="–"/>
        <a:defRPr sz="9100">
          <a:solidFill>
            <a:schemeClr val="tx1"/>
          </a:solidFill>
          <a:latin typeface="+mn-lt"/>
        </a:defRPr>
      </a:lvl4pPr>
      <a:lvl5pPr marL="9950450" indent="-1114425" algn="l" defTabSz="4429125" rtl="0" eaLnBrk="0" fontAlgn="base" hangingPunct="0">
        <a:spcBef>
          <a:spcPct val="20000"/>
        </a:spcBef>
        <a:spcAft>
          <a:spcPct val="0"/>
        </a:spcAft>
        <a:buSzPct val="100000"/>
        <a:buChar char="•"/>
        <a:defRPr sz="9100">
          <a:solidFill>
            <a:schemeClr val="tx1"/>
          </a:solidFill>
          <a:latin typeface="+mn-lt"/>
        </a:defRPr>
      </a:lvl5pPr>
      <a:lvl6pPr marL="10407650" indent="-1114425" algn="l" defTabSz="4429125" rtl="0" eaLnBrk="0" fontAlgn="base" hangingPunct="0">
        <a:spcBef>
          <a:spcPct val="20000"/>
        </a:spcBef>
        <a:spcAft>
          <a:spcPct val="0"/>
        </a:spcAft>
        <a:buSzPct val="100000"/>
        <a:buChar char="•"/>
        <a:defRPr sz="9100">
          <a:solidFill>
            <a:schemeClr val="tx1"/>
          </a:solidFill>
          <a:latin typeface="+mn-lt"/>
        </a:defRPr>
      </a:lvl6pPr>
      <a:lvl7pPr marL="10864850" indent="-1114425" algn="l" defTabSz="4429125" rtl="0" eaLnBrk="0" fontAlgn="base" hangingPunct="0">
        <a:spcBef>
          <a:spcPct val="20000"/>
        </a:spcBef>
        <a:spcAft>
          <a:spcPct val="0"/>
        </a:spcAft>
        <a:buSzPct val="100000"/>
        <a:buChar char="•"/>
        <a:defRPr sz="9100">
          <a:solidFill>
            <a:schemeClr val="tx1"/>
          </a:solidFill>
          <a:latin typeface="+mn-lt"/>
        </a:defRPr>
      </a:lvl7pPr>
      <a:lvl8pPr marL="11322050" indent="-1114425" algn="l" defTabSz="4429125" rtl="0" eaLnBrk="0" fontAlgn="base" hangingPunct="0">
        <a:spcBef>
          <a:spcPct val="20000"/>
        </a:spcBef>
        <a:spcAft>
          <a:spcPct val="0"/>
        </a:spcAft>
        <a:buSzPct val="100000"/>
        <a:buChar char="•"/>
        <a:defRPr sz="9100">
          <a:solidFill>
            <a:schemeClr val="tx1"/>
          </a:solidFill>
          <a:latin typeface="+mn-lt"/>
        </a:defRPr>
      </a:lvl8pPr>
      <a:lvl9pPr marL="11779250" indent="-1114425" algn="l" defTabSz="4429125" rtl="0" eaLnBrk="0" fontAlgn="base" hangingPunct="0">
        <a:spcBef>
          <a:spcPct val="20000"/>
        </a:spcBef>
        <a:spcAft>
          <a:spcPct val="0"/>
        </a:spcAft>
        <a:buSzPct val="100000"/>
        <a:buChar char="•"/>
        <a:defRPr sz="9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wmf"/><Relationship Id="rId13" Type="http://schemas.openxmlformats.org/officeDocument/2006/relationships/image" Target="../media/image7.wmf"/><Relationship Id="rId18" Type="http://schemas.openxmlformats.org/officeDocument/2006/relationships/image" Target="../media/image12.wmf"/><Relationship Id="rId3" Type="http://schemas.openxmlformats.org/officeDocument/2006/relationships/hyperlink" Target="http://iopscience.iop.org.mutex.gmu.edu/2041-8205/764/1/L3/article#apjl458903r3" TargetMode="External"/><Relationship Id="rId21" Type="http://schemas.openxmlformats.org/officeDocument/2006/relationships/image" Target="../media/image15.wmf"/><Relationship Id="rId7" Type="http://schemas.openxmlformats.org/officeDocument/2006/relationships/hyperlink" Target="http://iopscience.iop.org.mutex.gmu.edu/2041-8205/764/1/L3/article#apjl458903r7" TargetMode="External"/><Relationship Id="rId12" Type="http://schemas.openxmlformats.org/officeDocument/2006/relationships/image" Target="../media/image6.wmf"/><Relationship Id="rId17" Type="http://schemas.openxmlformats.org/officeDocument/2006/relationships/image" Target="../media/image11.wmf"/><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14.wmf"/><Relationship Id="rId1" Type="http://schemas.openxmlformats.org/officeDocument/2006/relationships/slideLayout" Target="../slideLayouts/slideLayout2.xml"/><Relationship Id="rId6" Type="http://schemas.openxmlformats.org/officeDocument/2006/relationships/hyperlink" Target="http://iopscience.iop.org.mutex.gmu.edu/2041-8205/764/1/L3/article#apjl458903r11" TargetMode="External"/><Relationship Id="rId11" Type="http://schemas.openxmlformats.org/officeDocument/2006/relationships/image" Target="../media/image5.wmf"/><Relationship Id="rId5" Type="http://schemas.openxmlformats.org/officeDocument/2006/relationships/hyperlink" Target="http://iopscience.iop.org.mutex.gmu.edu/2041-8205/764/1/L3/article#apjl458903r6" TargetMode="External"/><Relationship Id="rId15" Type="http://schemas.openxmlformats.org/officeDocument/2006/relationships/image" Target="../media/image9.wmf"/><Relationship Id="rId10" Type="http://schemas.openxmlformats.org/officeDocument/2006/relationships/image" Target="../media/image4.wmf"/><Relationship Id="rId19" Type="http://schemas.openxmlformats.org/officeDocument/2006/relationships/image" Target="../media/image13.wmf"/><Relationship Id="rId4" Type="http://schemas.openxmlformats.org/officeDocument/2006/relationships/hyperlink" Target="http://iopscience.iop.org.mutex.gmu.edu/2041-8205/764/1/L3/article#apjl458903r8" TargetMode="External"/><Relationship Id="rId9" Type="http://schemas.openxmlformats.org/officeDocument/2006/relationships/image" Target="../media/image3.wmf"/><Relationship Id="rId1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bwMode="auto">
          <a:xfrm>
            <a:off x="1828800" y="11430000"/>
            <a:ext cx="11963400" cy="553998"/>
          </a:xfrm>
          <a:prstGeom prst="rect">
            <a:avLst/>
          </a:prstGeom>
          <a:solidFill>
            <a:schemeClr val="accent2">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438785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dirty="0" smtClean="0">
              <a:ln>
                <a:noFill/>
              </a:ln>
              <a:solidFill>
                <a:schemeClr val="tx1"/>
              </a:solidFill>
              <a:effectLst/>
              <a:latin typeface="Times New Roman" pitchFamily="18" charset="0"/>
            </a:endParaRPr>
          </a:p>
        </p:txBody>
      </p:sp>
      <p:sp>
        <p:nvSpPr>
          <p:cNvPr id="384" name="Rectangle 383"/>
          <p:cNvSpPr/>
          <p:nvPr/>
        </p:nvSpPr>
        <p:spPr bwMode="auto">
          <a:xfrm>
            <a:off x="1676400" y="5013960"/>
            <a:ext cx="40690800" cy="548640"/>
          </a:xfrm>
          <a:prstGeom prst="rect">
            <a:avLst/>
          </a:prstGeom>
          <a:solidFill>
            <a:schemeClr val="accent6">
              <a:lumMod val="75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438785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dirty="0" smtClean="0">
              <a:ln>
                <a:noFill/>
              </a:ln>
              <a:solidFill>
                <a:schemeClr val="tx1"/>
              </a:solidFill>
              <a:effectLst/>
              <a:latin typeface="Times New Roman" pitchFamily="18" charset="0"/>
            </a:endParaRPr>
          </a:p>
        </p:txBody>
      </p:sp>
      <p:sp>
        <p:nvSpPr>
          <p:cNvPr id="4" name="Rectangle 3"/>
          <p:cNvSpPr txBox="1">
            <a:spLocks noChangeArrowheads="1"/>
          </p:cNvSpPr>
          <p:nvPr/>
        </p:nvSpPr>
        <p:spPr bwMode="auto">
          <a:xfrm>
            <a:off x="7162800" y="381000"/>
            <a:ext cx="35280600" cy="2927350"/>
          </a:xfrm>
          <a:prstGeom prst="rect">
            <a:avLst/>
          </a:prstGeom>
          <a:noFill/>
          <a:ln w="9525">
            <a:noFill/>
            <a:miter lim="800000"/>
            <a:headEnd/>
            <a:tailEnd/>
          </a:ln>
        </p:spPr>
        <p:txBody>
          <a:bodyPr vert="horz" wrap="square" lIns="441916" tIns="220958" rIns="441916" bIns="220958" numCol="1" anchor="ctr" anchorCtr="0" compatLnSpc="1">
            <a:prstTxWarp prst="textNoShape">
              <a:avLst/>
            </a:prstTxWarp>
          </a:bodyPr>
          <a:lstStyle/>
          <a:p>
            <a:pPr lvl="0" algn="ctr" defTabSz="4429125">
              <a:defRPr/>
            </a:pPr>
            <a:r>
              <a:rPr lang="en-US" sz="8800" b="1" kern="0" dirty="0" smtClean="0">
                <a:solidFill>
                  <a:schemeClr val="tx2"/>
                </a:solidFill>
                <a:latin typeface="Arial" pitchFamily="34" charset="0"/>
                <a:ea typeface="+mj-ea"/>
                <a:cs typeface="Arial" pitchFamily="34" charset="0"/>
              </a:rPr>
              <a:t>Reconstructing the Subsurface Three-Dimensional Magnetic Structure of Solar Active Regions Using SDO/HMI Observations</a:t>
            </a:r>
            <a:endParaRPr kumimoji="0" lang="en-US" altLang="zh-CN" sz="8800" b="0" i="0" u="none" strike="noStrike" kern="0" cap="none" spc="0" normalizeH="0" baseline="0" noProof="0" dirty="0" smtClean="0">
              <a:ln>
                <a:noFill/>
              </a:ln>
              <a:solidFill>
                <a:schemeClr val="tx1"/>
              </a:solidFill>
              <a:effectLst/>
              <a:uLnTx/>
              <a:uFillTx/>
              <a:latin typeface="+mj-lt"/>
              <a:ea typeface="宋体" pitchFamily="2" charset="-122"/>
              <a:cs typeface="+mj-cs"/>
            </a:endParaRPr>
          </a:p>
        </p:txBody>
      </p:sp>
      <p:sp>
        <p:nvSpPr>
          <p:cNvPr id="5" name="Rectangle 7"/>
          <p:cNvSpPr>
            <a:spLocks noChangeArrowheads="1"/>
          </p:cNvSpPr>
          <p:nvPr/>
        </p:nvSpPr>
        <p:spPr bwMode="auto">
          <a:xfrm>
            <a:off x="8686800" y="3090996"/>
            <a:ext cx="30530800" cy="1800448"/>
          </a:xfrm>
          <a:prstGeom prst="rect">
            <a:avLst/>
          </a:prstGeom>
          <a:noFill/>
          <a:ln w="9525">
            <a:noFill/>
            <a:miter lim="800000"/>
            <a:headEnd/>
            <a:tailEnd/>
          </a:ln>
        </p:spPr>
        <p:txBody>
          <a:bodyPr lIns="441916" tIns="220958" rIns="441916" bIns="220958">
            <a:spAutoFit/>
          </a:bodyPr>
          <a:lstStyle/>
          <a:p>
            <a:pPr algn="ctr" defTabSz="4429125"/>
            <a:r>
              <a:rPr lang="en-US" sz="4800" b="1" dirty="0" smtClean="0">
                <a:latin typeface="Arial" pitchFamily="34" charset="0"/>
                <a:cs typeface="Arial" pitchFamily="34" charset="0"/>
              </a:rPr>
              <a:t>Georgios Chintzoglou*, Jie Zhang </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r>
              <a:rPr lang="en-US" sz="4000" i="1" dirty="0" smtClean="0">
                <a:latin typeface="Arial" pitchFamily="34" charset="0"/>
                <a:cs typeface="Arial" pitchFamily="34" charset="0"/>
              </a:rPr>
              <a:t>School of Physics, Astronomy and Computational Sciences, George Mason University, Fairfax, VA 22030 </a:t>
            </a:r>
            <a:endParaRPr lang="en-US" altLang="zh-CN" sz="4200" i="1" dirty="0">
              <a:latin typeface="Arial" pitchFamily="34" charset="0"/>
              <a:ea typeface="宋体" pitchFamily="2" charset="-122"/>
              <a:cs typeface="Arial" pitchFamily="34" charset="0"/>
            </a:endParaRPr>
          </a:p>
        </p:txBody>
      </p:sp>
      <p:pic>
        <p:nvPicPr>
          <p:cNvPr id="7" name="Picture 499" descr="decide1"/>
          <p:cNvPicPr>
            <a:picLocks noChangeAspect="1" noChangeArrowheads="1"/>
          </p:cNvPicPr>
          <p:nvPr/>
        </p:nvPicPr>
        <p:blipFill>
          <a:blip r:embed="rId2" cstate="print"/>
          <a:srcRect/>
          <a:stretch>
            <a:fillRect/>
          </a:stretch>
        </p:blipFill>
        <p:spPr bwMode="auto">
          <a:xfrm>
            <a:off x="1676400" y="0"/>
            <a:ext cx="5067300" cy="3733800"/>
          </a:xfrm>
          <a:prstGeom prst="rect">
            <a:avLst/>
          </a:prstGeom>
          <a:noFill/>
          <a:ln w="9525">
            <a:noFill/>
            <a:miter lim="800000"/>
            <a:headEnd/>
            <a:tailEnd/>
          </a:ln>
        </p:spPr>
      </p:pic>
      <p:sp>
        <p:nvSpPr>
          <p:cNvPr id="8" name="Rectangle 106"/>
          <p:cNvSpPr>
            <a:spLocks noChangeArrowheads="1"/>
          </p:cNvSpPr>
          <p:nvPr/>
        </p:nvSpPr>
        <p:spPr bwMode="auto">
          <a:xfrm>
            <a:off x="1752600" y="5943600"/>
            <a:ext cx="12192000" cy="5262979"/>
          </a:xfrm>
          <a:prstGeom prst="rect">
            <a:avLst/>
          </a:prstGeom>
          <a:noFill/>
          <a:ln w="9525">
            <a:noFill/>
            <a:miter lim="800000"/>
            <a:headEnd/>
            <a:tailEnd/>
          </a:ln>
        </p:spPr>
        <p:txBody>
          <a:bodyPr wrap="square">
            <a:spAutoFit/>
          </a:bodyPr>
          <a:lstStyle/>
          <a:p>
            <a:pPr algn="just"/>
            <a:r>
              <a:rPr lang="en-US" sz="2400" dirty="0" smtClean="0"/>
              <a:t>A </a:t>
            </a:r>
            <a:r>
              <a:rPr lang="en-US" sz="2400" dirty="0" smtClean="0"/>
              <a:t>solar active </a:t>
            </a:r>
            <a:r>
              <a:rPr lang="en-US" sz="2400" dirty="0" smtClean="0"/>
              <a:t>region </a:t>
            </a:r>
            <a:r>
              <a:rPr lang="en-US" sz="2400" dirty="0" smtClean="0"/>
              <a:t>is a three-dimensional (3D) magnetic structure formed in the convection zone, whose property is fundamentally important for determining the coronal structure and solar activity when emerged. However, our knowledge of the detailed 3D structure prior to its emergence is rather poor, largely limited by the low cadence and sensitivity of previous instruments</a:t>
            </a:r>
            <a:r>
              <a:rPr lang="en-US" sz="2400" dirty="0" smtClean="0"/>
              <a:t>.</a:t>
            </a:r>
            <a:r>
              <a:rPr lang="en-US" sz="2400" dirty="0" smtClean="0"/>
              <a:t> Here, using the </a:t>
            </a:r>
            <a:r>
              <a:rPr lang="en-US" sz="2400" dirty="0" smtClean="0"/>
              <a:t>720</a:t>
            </a:r>
            <a:r>
              <a:rPr lang="en-US" sz="2400" dirty="0" smtClean="0"/>
              <a:t> s </a:t>
            </a:r>
            <a:r>
              <a:rPr lang="en-US" sz="2400" dirty="0" smtClean="0"/>
              <a:t>magnetic vector observations </a:t>
            </a:r>
            <a:r>
              <a:rPr lang="en-US" sz="2400" dirty="0" smtClean="0"/>
              <a:t>from the </a:t>
            </a:r>
            <a:r>
              <a:rPr lang="en-US" sz="2400" dirty="0" err="1" smtClean="0"/>
              <a:t>Helioseismic</a:t>
            </a:r>
            <a:r>
              <a:rPr lang="en-US" sz="2400" dirty="0" smtClean="0"/>
              <a:t> and Magnetic Imager </a:t>
            </a:r>
            <a:r>
              <a:rPr lang="en-US" sz="2400" dirty="0" smtClean="0"/>
              <a:t>(HMI) on </a:t>
            </a:r>
            <a:r>
              <a:rPr lang="en-US" sz="2400" dirty="0" smtClean="0"/>
              <a:t>board the </a:t>
            </a:r>
            <a:r>
              <a:rPr lang="en-US" sz="2400" i="1" dirty="0" smtClean="0"/>
              <a:t>Solar Dynamics Observatory</a:t>
            </a:r>
            <a:r>
              <a:rPr lang="en-US" sz="2400" dirty="0" smtClean="0"/>
              <a:t>, we are able </a:t>
            </a:r>
            <a:r>
              <a:rPr lang="en-US" sz="2400" dirty="0" smtClean="0"/>
              <a:t>to </a:t>
            </a:r>
            <a:r>
              <a:rPr lang="en-US" sz="2400" dirty="0" smtClean="0"/>
              <a:t>reconstruct a 3D data cube and infer the detailed subsurface magnetic structure </a:t>
            </a:r>
            <a:r>
              <a:rPr lang="en-US" sz="2400" dirty="0" smtClean="0"/>
              <a:t>of </a:t>
            </a:r>
            <a:r>
              <a:rPr lang="en-US" sz="2400" dirty="0" smtClean="0"/>
              <a:t>NOAA AR </a:t>
            </a:r>
            <a:r>
              <a:rPr lang="en-US" sz="2400" dirty="0" smtClean="0"/>
              <a:t>11156 and AR 11640. </a:t>
            </a:r>
            <a:r>
              <a:rPr lang="en-US" sz="2400" dirty="0" smtClean="0"/>
              <a:t>This task is accomplished with the aid of the image-stacking method and advanced 3D visualization</a:t>
            </a:r>
            <a:r>
              <a:rPr lang="en-US" sz="2400" dirty="0" smtClean="0"/>
              <a:t>. (Chintzoglou and Zhang, </a:t>
            </a:r>
            <a:r>
              <a:rPr lang="en-US" sz="2400" u="sng" dirty="0" smtClean="0">
                <a:solidFill>
                  <a:srgbClr val="FF0000"/>
                </a:solidFill>
              </a:rPr>
              <a:t>2013</a:t>
            </a:r>
            <a:r>
              <a:rPr lang="en-US" sz="2400" dirty="0" smtClean="0"/>
              <a:t>) </a:t>
            </a:r>
            <a:r>
              <a:rPr lang="en-US" sz="2400" dirty="0" smtClean="0"/>
              <a:t> </a:t>
            </a:r>
            <a:endParaRPr lang="en-US" sz="2400" dirty="0" smtClean="0">
              <a:latin typeface="+mn-lt"/>
              <a:cs typeface="Arial" pitchFamily="34" charset="0"/>
            </a:endParaRPr>
          </a:p>
          <a:p>
            <a:pPr algn="just"/>
            <a:r>
              <a:rPr lang="en-US" sz="2400" dirty="0" smtClean="0"/>
              <a:t>We observationally infer the height of the emergent magnetic structure by assuming  the flux-tube rises as a coherent structure. For AR 11156 we find it to be 60Mm and for AR 11640 is 90Mm.</a:t>
            </a:r>
          </a:p>
          <a:p>
            <a:pPr algn="just"/>
            <a:r>
              <a:rPr lang="en-US" sz="2400" dirty="0" smtClean="0"/>
              <a:t>Our </a:t>
            </a:r>
            <a:r>
              <a:rPr lang="en-US" sz="2400" dirty="0" smtClean="0"/>
              <a:t>observations suggest that an </a:t>
            </a:r>
            <a:r>
              <a:rPr lang="en-US" sz="2400" dirty="0" smtClean="0"/>
              <a:t>AR, </a:t>
            </a:r>
            <a:r>
              <a:rPr lang="en-US" sz="2400" dirty="0" smtClean="0"/>
              <a:t>even appearing highly complicated on the surface, may originate from a simple straight flux tube that undergoes both horizontal and vertical </a:t>
            </a:r>
            <a:r>
              <a:rPr lang="en-US" sz="2400" dirty="0" smtClean="0"/>
              <a:t>fragmentation during </a:t>
            </a:r>
            <a:r>
              <a:rPr lang="en-US" sz="2400" dirty="0" smtClean="0"/>
              <a:t>its rise through </a:t>
            </a:r>
            <a:r>
              <a:rPr lang="en-US" sz="2400" dirty="0" smtClean="0"/>
              <a:t>the solar </a:t>
            </a:r>
            <a:r>
              <a:rPr lang="en-US" sz="2400" dirty="0" smtClean="0"/>
              <a:t>convection </a:t>
            </a:r>
            <a:r>
              <a:rPr lang="en-US" sz="2400" dirty="0" smtClean="0"/>
              <a:t>zone.</a:t>
            </a:r>
            <a:endParaRPr lang="en-US" sz="2400" dirty="0">
              <a:latin typeface="+mn-lt"/>
              <a:cs typeface="Arial" pitchFamily="34" charset="0"/>
            </a:endParaRPr>
          </a:p>
        </p:txBody>
      </p:sp>
      <p:sp>
        <p:nvSpPr>
          <p:cNvPr id="162" name="TextBox 161"/>
          <p:cNvSpPr txBox="1"/>
          <p:nvPr/>
        </p:nvSpPr>
        <p:spPr>
          <a:xfrm>
            <a:off x="1752600" y="12274362"/>
            <a:ext cx="7924800" cy="8956298"/>
          </a:xfrm>
          <a:prstGeom prst="rect">
            <a:avLst/>
          </a:prstGeom>
          <a:noFill/>
        </p:spPr>
        <p:txBody>
          <a:bodyPr wrap="square" rtlCol="0">
            <a:spAutoFit/>
          </a:bodyPr>
          <a:lstStyle/>
          <a:p>
            <a:pPr algn="just"/>
            <a:r>
              <a:rPr lang="en-US" sz="2400" dirty="0" smtClean="0"/>
              <a:t>The subject of active region (AR) magnetic structure in the Solar Convection Zone (SCZ; outer ~220 Mm of the solar radius) is one of the least understood </a:t>
            </a:r>
            <a:r>
              <a:rPr lang="en-US" sz="2400" dirty="0" smtClean="0"/>
              <a:t>topics in Solar Physics, </a:t>
            </a:r>
            <a:r>
              <a:rPr lang="en-US" sz="2400" dirty="0" smtClean="0"/>
              <a:t>but it is of crucial importance for constraining solar dynamo models and explaining what drives solar activity and space weather. It is widely believed that ARs seen on the surface are magnetic flux tubes that are being created by the dynamo process at a depth in the SCZ (Charbonneau </a:t>
            </a:r>
            <a:r>
              <a:rPr lang="en-US" sz="2400" dirty="0" smtClean="0">
                <a:hlinkClick r:id="rId3"/>
              </a:rPr>
              <a:t>2005</a:t>
            </a:r>
            <a:r>
              <a:rPr lang="en-US" sz="2400" dirty="0" smtClean="0"/>
              <a:t>). Subsequently, the flux tubes emerge through the photospheric surface giving birth to ARs or sunspots and magnetic loop systems in the corona. On the surface, there is a high order of regularity on the pattern of AR magnetic polarities, well described by Hale's and Joy's laws (Hale et al. </a:t>
            </a:r>
            <a:r>
              <a:rPr lang="en-US" sz="2400" dirty="0" smtClean="0">
                <a:hlinkClick r:id="rId4"/>
              </a:rPr>
              <a:t>1919</a:t>
            </a:r>
            <a:r>
              <a:rPr lang="en-US" sz="2400" dirty="0" smtClean="0"/>
              <a:t>). </a:t>
            </a:r>
            <a:r>
              <a:rPr lang="en-US" sz="2400" dirty="0" smtClean="0"/>
              <a:t>On the other hand, there has been a considerable amount of theoretical work that has been developed over the past four decades trying to attack the issue computationally (for a review, see Fan </a:t>
            </a:r>
            <a:r>
              <a:rPr lang="en-US" sz="2400" dirty="0" smtClean="0">
                <a:hlinkClick r:id="rId5"/>
              </a:rPr>
              <a:t>2009</a:t>
            </a:r>
            <a:r>
              <a:rPr lang="en-US" sz="2400" dirty="0" smtClean="0"/>
              <a:t> and Stein </a:t>
            </a:r>
            <a:r>
              <a:rPr lang="en-US" sz="2400" u="sng" dirty="0" smtClean="0">
                <a:solidFill>
                  <a:srgbClr val="FF0000"/>
                </a:solidFill>
              </a:rPr>
              <a:t>2012</a:t>
            </a:r>
            <a:r>
              <a:rPr lang="en-US" sz="2400" dirty="0" smtClean="0"/>
              <a:t>).</a:t>
            </a:r>
            <a:r>
              <a:rPr lang="en-US" sz="2400" dirty="0" smtClean="0"/>
              <a:t>  The models of emergence in the SCZ are (1) the Thin-Flux-Tube model (TFT; </a:t>
            </a:r>
            <a:r>
              <a:rPr lang="en-US" sz="2400" dirty="0" err="1" smtClean="0"/>
              <a:t>Spruit</a:t>
            </a:r>
            <a:r>
              <a:rPr lang="en-US" sz="2400" dirty="0" smtClean="0"/>
              <a:t> </a:t>
            </a:r>
            <a:r>
              <a:rPr lang="en-US" sz="2400" dirty="0" smtClean="0">
                <a:hlinkClick r:id="rId6"/>
              </a:rPr>
              <a:t>1981</a:t>
            </a:r>
            <a:r>
              <a:rPr lang="en-US" sz="2400" dirty="0" smtClean="0"/>
              <a:t>) and (2) the </a:t>
            </a:r>
            <a:r>
              <a:rPr lang="en-US" sz="2400" dirty="0" err="1" smtClean="0"/>
              <a:t>anelastic</a:t>
            </a:r>
            <a:r>
              <a:rPr lang="en-US" sz="2400" dirty="0" smtClean="0"/>
              <a:t> MHD model (Gough </a:t>
            </a:r>
            <a:r>
              <a:rPr lang="en-US" sz="2400" dirty="0" smtClean="0">
                <a:hlinkClick r:id="rId7"/>
              </a:rPr>
              <a:t>1969</a:t>
            </a:r>
            <a:r>
              <a:rPr lang="en-US" sz="2400" dirty="0" smtClean="0"/>
              <a:t>). While both models work well in the lower SCZ, they might not be valid at the top layers of the SCZ (that is, 20–30 Mm below the surface</a:t>
            </a:r>
            <a:r>
              <a:rPr lang="en-US" sz="2400" dirty="0" smtClean="0"/>
              <a:t>). </a:t>
            </a:r>
            <a:r>
              <a:rPr lang="en-US" sz="2400" dirty="0" smtClean="0"/>
              <a:t> Also, </a:t>
            </a:r>
            <a:r>
              <a:rPr lang="en-US" sz="2400" dirty="0" err="1" smtClean="0"/>
              <a:t>radiative</a:t>
            </a:r>
            <a:r>
              <a:rPr lang="en-US" sz="2400" dirty="0" smtClean="0"/>
              <a:t>-convective MHD models provide no explanation on the large-scale characteristics of emerging ARs—such as Joy's law of AR tilts and asymmetric foot-point separation</a:t>
            </a:r>
            <a:endParaRPr lang="en-US" sz="2400" dirty="0"/>
          </a:p>
        </p:txBody>
      </p:sp>
      <p:sp>
        <p:nvSpPr>
          <p:cNvPr id="163" name="TextBox 162"/>
          <p:cNvSpPr txBox="1"/>
          <p:nvPr/>
        </p:nvSpPr>
        <p:spPr>
          <a:xfrm>
            <a:off x="5334000" y="11312277"/>
            <a:ext cx="4800600" cy="723275"/>
          </a:xfrm>
          <a:prstGeom prst="rect">
            <a:avLst/>
          </a:prstGeom>
          <a:solidFill>
            <a:schemeClr val="bg1"/>
          </a:solidFill>
        </p:spPr>
        <p:txBody>
          <a:bodyPr wrap="square" rtlCol="0">
            <a:spAutoFit/>
          </a:bodyPr>
          <a:lstStyle/>
          <a:p>
            <a:r>
              <a:rPr lang="en-US" sz="4100" b="1" dirty="0" smtClean="0">
                <a:solidFill>
                  <a:srgbClr val="FF0000"/>
                </a:solidFill>
                <a:latin typeface="Arial" pitchFamily="34" charset="0"/>
                <a:cs typeface="Arial" pitchFamily="34" charset="0"/>
              </a:rPr>
              <a:t>  INTRODUCTION </a:t>
            </a:r>
          </a:p>
        </p:txBody>
      </p:sp>
      <p:sp>
        <p:nvSpPr>
          <p:cNvPr id="250" name="TextBox 249"/>
          <p:cNvSpPr txBox="1"/>
          <p:nvPr/>
        </p:nvSpPr>
        <p:spPr>
          <a:xfrm>
            <a:off x="30708600" y="5943600"/>
            <a:ext cx="11658600" cy="8586966"/>
          </a:xfrm>
          <a:prstGeom prst="rect">
            <a:avLst/>
          </a:prstGeom>
          <a:noFill/>
        </p:spPr>
        <p:txBody>
          <a:bodyPr wrap="square" rtlCol="0">
            <a:spAutoFit/>
          </a:bodyPr>
          <a:lstStyle/>
          <a:p>
            <a:pPr algn="just"/>
            <a:r>
              <a:rPr lang="en-US" sz="2400" b="1" dirty="0" smtClean="0"/>
              <a:t>-</a:t>
            </a:r>
            <a:r>
              <a:rPr lang="en-US" sz="2400" dirty="0" smtClean="0"/>
              <a:t>The asymmetric stretching (Lambda shape) of the flux-tubes is obvious in both reconstruction methods, i.e. the simple </a:t>
            </a:r>
            <a:r>
              <a:rPr lang="en-US" sz="2400" i="1" dirty="0" smtClean="0"/>
              <a:t>Time-Stacking</a:t>
            </a:r>
            <a:r>
              <a:rPr lang="en-US" sz="2400" dirty="0" smtClean="0"/>
              <a:t> (or </a:t>
            </a:r>
            <a:r>
              <a:rPr lang="en-US" sz="2400" i="1" dirty="0" smtClean="0"/>
              <a:t>constant speed assumption</a:t>
            </a:r>
            <a:r>
              <a:rPr lang="en-US" sz="2400" dirty="0" smtClean="0"/>
              <a:t>) and the </a:t>
            </a:r>
            <a:r>
              <a:rPr lang="en-US" sz="2400" i="1" dirty="0" smtClean="0"/>
              <a:t>Height-Interpolation</a:t>
            </a:r>
            <a:r>
              <a:rPr lang="en-US" sz="2400" dirty="0" smtClean="0"/>
              <a:t> (inferred velocity profile from the changing peak-</a:t>
            </a:r>
            <a:r>
              <a:rPr lang="en-US" sz="2400" dirty="0" err="1" smtClean="0"/>
              <a:t>centroid</a:t>
            </a:r>
            <a:r>
              <a:rPr lang="en-US" sz="2400" dirty="0" smtClean="0"/>
              <a:t> separation </a:t>
            </a:r>
            <a:r>
              <a:rPr lang="en-US" sz="2400" b="1" dirty="0" smtClean="0"/>
              <a:t>Fig 5</a:t>
            </a:r>
            <a:r>
              <a:rPr lang="en-US" sz="2400" dirty="0" smtClean="0"/>
              <a:t>).</a:t>
            </a:r>
          </a:p>
          <a:p>
            <a:pPr algn="just"/>
            <a:endParaRPr lang="en-US" sz="2400" dirty="0" smtClean="0"/>
          </a:p>
          <a:p>
            <a:pPr algn="just"/>
            <a:r>
              <a:rPr lang="en-US" sz="2400" dirty="0" smtClean="0"/>
              <a:t>-Instead </a:t>
            </a:r>
            <a:r>
              <a:rPr lang="en-US" sz="2400" dirty="0" smtClean="0"/>
              <a:t>of coherent, solid flux tubes, we observe a very fragmented, branch-like appearance in all polarities of the bipoles. On the surface, such fragmentation appeared as the continuous emergence of individual small magnetic elements. However, these small magnetic elements exhibit a remarkably ordered, "swarm"-like collective behavior, separating in terms of polarity and coalescing in three dimensions into big "</a:t>
            </a:r>
            <a:r>
              <a:rPr lang="en-US" sz="2400" dirty="0" smtClean="0"/>
              <a:t>tree-trunks“ that later become still.</a:t>
            </a:r>
            <a:r>
              <a:rPr lang="en-US" sz="2400" dirty="0" smtClean="0"/>
              <a:t> The still tree trunk effect is, of course, accentuated in the </a:t>
            </a:r>
            <a:r>
              <a:rPr lang="en-US" sz="2400" i="1" dirty="0" smtClean="0"/>
              <a:t>constant speed Time-Stacking </a:t>
            </a:r>
            <a:r>
              <a:rPr lang="en-US" sz="2400" dirty="0" smtClean="0"/>
              <a:t>(</a:t>
            </a:r>
            <a:r>
              <a:rPr lang="en-US" sz="2400" b="1" dirty="0" smtClean="0"/>
              <a:t>Fig </a:t>
            </a:r>
            <a:r>
              <a:rPr lang="el-GR" sz="2400" b="1" dirty="0" smtClean="0"/>
              <a:t>6α,β</a:t>
            </a:r>
            <a:r>
              <a:rPr lang="en-US" sz="2400" dirty="0" smtClean="0"/>
              <a:t>), but it is absent in the </a:t>
            </a:r>
            <a:r>
              <a:rPr lang="en-US" sz="2400" i="1" dirty="0" smtClean="0"/>
              <a:t>Height-Interpolation Reconstruction </a:t>
            </a:r>
            <a:r>
              <a:rPr lang="en-US" sz="2400" dirty="0" smtClean="0"/>
              <a:t>(</a:t>
            </a:r>
            <a:r>
              <a:rPr lang="en-US" sz="2400" b="1" dirty="0" smtClean="0"/>
              <a:t>fig 7</a:t>
            </a:r>
            <a:r>
              <a:rPr lang="en-US" sz="2400" dirty="0" smtClean="0"/>
              <a:t>)</a:t>
            </a:r>
            <a:r>
              <a:rPr lang="en-US" sz="2400" i="1" dirty="0" smtClean="0"/>
              <a:t>.</a:t>
            </a:r>
          </a:p>
          <a:p>
            <a:pPr algn="just"/>
            <a:endParaRPr lang="en-US" sz="2400" dirty="0" smtClean="0"/>
          </a:p>
          <a:p>
            <a:pPr algn="just"/>
            <a:r>
              <a:rPr lang="en-US" sz="2400" dirty="0" smtClean="0"/>
              <a:t>-</a:t>
            </a:r>
            <a:r>
              <a:rPr lang="en-US" sz="2400" dirty="0" smtClean="0"/>
              <a:t>It is interesting to note that the 3D topology of the </a:t>
            </a:r>
            <a:r>
              <a:rPr lang="en-US" sz="2400" dirty="0" smtClean="0"/>
              <a:t>ARs—as inferred by the time-stacking and also the </a:t>
            </a:r>
            <a:r>
              <a:rPr lang="en-US" sz="2400" i="1" dirty="0" smtClean="0"/>
              <a:t>Height-Interpolation </a:t>
            </a:r>
            <a:r>
              <a:rPr lang="en-US" sz="2400" i="1" dirty="0" smtClean="0"/>
              <a:t>Reconstruction</a:t>
            </a:r>
            <a:r>
              <a:rPr lang="en-US" sz="2400" dirty="0" smtClean="0"/>
              <a:t> </a:t>
            </a:r>
            <a:r>
              <a:rPr lang="en-US" sz="2400" dirty="0" smtClean="0"/>
              <a:t>– exhibits all </a:t>
            </a:r>
            <a:r>
              <a:rPr lang="en-US" sz="2400" dirty="0" smtClean="0"/>
              <a:t>the qualitative characteristics of the TFT approximation. </a:t>
            </a:r>
            <a:r>
              <a:rPr lang="en-US" sz="2400" dirty="0" smtClean="0"/>
              <a:t>The </a:t>
            </a:r>
            <a:r>
              <a:rPr lang="en-US" sz="2400" dirty="0" smtClean="0"/>
              <a:t>fact that we observe </a:t>
            </a:r>
            <a:r>
              <a:rPr lang="en-US" sz="2400" dirty="0" smtClean="0"/>
              <a:t>this asymmetry </a:t>
            </a:r>
            <a:r>
              <a:rPr lang="en-US" sz="2400" dirty="0" smtClean="0"/>
              <a:t>suggests that the upper SCZ does not have a severe impact in altering the magnetic topology of </a:t>
            </a:r>
            <a:r>
              <a:rPr lang="en-US" sz="2400" dirty="0" smtClean="0"/>
              <a:t>flux</a:t>
            </a:r>
            <a:r>
              <a:rPr lang="el-GR" sz="2400" dirty="0" smtClean="0"/>
              <a:t>-</a:t>
            </a:r>
            <a:r>
              <a:rPr lang="en-US" sz="2400" dirty="0" smtClean="0"/>
              <a:t>tubes </a:t>
            </a:r>
            <a:r>
              <a:rPr lang="en-US" sz="2400" dirty="0" smtClean="0"/>
              <a:t>while traversing the lower SCZ, after they are born. </a:t>
            </a:r>
            <a:endParaRPr lang="en-US" sz="2400" dirty="0" smtClean="0"/>
          </a:p>
          <a:p>
            <a:pPr algn="just"/>
            <a:endParaRPr lang="en-US" sz="2400" dirty="0" smtClean="0"/>
          </a:p>
          <a:p>
            <a:pPr algn="just"/>
            <a:r>
              <a:rPr lang="en-US" sz="2400" dirty="0" smtClean="0"/>
              <a:t>-Our results resemble a lot with results from 3-D </a:t>
            </a:r>
            <a:r>
              <a:rPr lang="en-US" sz="2400" dirty="0" err="1" smtClean="0"/>
              <a:t>anelastic</a:t>
            </a:r>
            <a:r>
              <a:rPr lang="en-US" sz="2400" dirty="0" smtClean="0"/>
              <a:t> MHD simulations by Fan (</a:t>
            </a:r>
            <a:r>
              <a:rPr lang="en-US" sz="2400" u="sng" dirty="0" smtClean="0">
                <a:solidFill>
                  <a:srgbClr val="FF0000"/>
                </a:solidFill>
              </a:rPr>
              <a:t>2008</a:t>
            </a:r>
            <a:r>
              <a:rPr lang="en-US" sz="2400" dirty="0" smtClean="0"/>
              <a:t>) for the case of a low-negative twist on a short, buoyant flux-tube, taking  the solar rotation  under consideration . The simulation goes from the base of the SCZ to a minimum depth of 16Mm  under the photosphere (see figure below). </a:t>
            </a:r>
            <a:endParaRPr lang="en-US" sz="2400" dirty="0" smtClean="0"/>
          </a:p>
        </p:txBody>
      </p:sp>
      <p:sp>
        <p:nvSpPr>
          <p:cNvPr id="336" name="TextBox 335"/>
          <p:cNvSpPr txBox="1"/>
          <p:nvPr/>
        </p:nvSpPr>
        <p:spPr>
          <a:xfrm>
            <a:off x="31470600" y="4953000"/>
            <a:ext cx="9296400" cy="723275"/>
          </a:xfrm>
          <a:prstGeom prst="rect">
            <a:avLst/>
          </a:prstGeom>
          <a:solidFill>
            <a:schemeClr val="bg1"/>
          </a:solidFill>
        </p:spPr>
        <p:txBody>
          <a:bodyPr wrap="square" rtlCol="0">
            <a:spAutoFit/>
          </a:bodyPr>
          <a:lstStyle/>
          <a:p>
            <a:r>
              <a:rPr lang="en-US" sz="4100" b="1" dirty="0" smtClean="0">
                <a:solidFill>
                  <a:srgbClr val="FF0000"/>
                </a:solidFill>
                <a:latin typeface="Arial" pitchFamily="34" charset="0"/>
                <a:cs typeface="Arial" pitchFamily="34" charset="0"/>
              </a:rPr>
              <a:t>   </a:t>
            </a:r>
            <a:r>
              <a:rPr lang="en-US" sz="4100" b="1" dirty="0" smtClean="0">
                <a:solidFill>
                  <a:srgbClr val="FF0000"/>
                </a:solidFill>
                <a:latin typeface="Arial" pitchFamily="34" charset="0"/>
                <a:cs typeface="Arial" pitchFamily="34" charset="0"/>
              </a:rPr>
              <a:t>DISCUSSION AND CONCLUSION </a:t>
            </a:r>
            <a:endParaRPr lang="en-US" sz="4100" b="1" dirty="0">
              <a:solidFill>
                <a:srgbClr val="FF0000"/>
              </a:solidFill>
              <a:latin typeface="Arial" pitchFamily="34" charset="0"/>
              <a:cs typeface="Arial" pitchFamily="34" charset="0"/>
            </a:endParaRPr>
          </a:p>
        </p:txBody>
      </p:sp>
      <p:sp>
        <p:nvSpPr>
          <p:cNvPr id="6" name="Text Box 350"/>
          <p:cNvSpPr txBox="1">
            <a:spLocks noChangeArrowheads="1"/>
          </p:cNvSpPr>
          <p:nvPr/>
        </p:nvSpPr>
        <p:spPr bwMode="auto">
          <a:xfrm>
            <a:off x="5496059" y="4878592"/>
            <a:ext cx="3800341" cy="760208"/>
          </a:xfrm>
          <a:prstGeom prst="rect">
            <a:avLst/>
          </a:prstGeom>
          <a:solidFill>
            <a:schemeClr val="bg1"/>
          </a:solidFill>
          <a:ln w="12700" algn="ctr">
            <a:noFill/>
            <a:miter lim="800000"/>
            <a:headEnd/>
            <a:tailEnd/>
          </a:ln>
        </p:spPr>
        <p:txBody>
          <a:bodyPr wrap="square" lIns="128016" tIns="64008" rIns="128016" bIns="64008">
            <a:spAutoFit/>
          </a:bodyPr>
          <a:lstStyle/>
          <a:p>
            <a:pPr algn="ctr" defTabSz="4387850"/>
            <a:r>
              <a:rPr lang="en-US" altLang="zh-CN" sz="4100" b="1" dirty="0" smtClean="0">
                <a:solidFill>
                  <a:srgbClr val="FF0000"/>
                </a:solidFill>
                <a:latin typeface="Arial" pitchFamily="34" charset="0"/>
                <a:ea typeface="宋体" pitchFamily="2" charset="-122"/>
                <a:cs typeface="Arial" pitchFamily="34" charset="0"/>
              </a:rPr>
              <a:t> ABSTRACT </a:t>
            </a:r>
            <a:endParaRPr lang="en-US" altLang="zh-CN" sz="4100" b="1" dirty="0">
              <a:solidFill>
                <a:srgbClr val="FF0000"/>
              </a:solidFill>
              <a:latin typeface="Arial" pitchFamily="34" charset="0"/>
              <a:ea typeface="宋体" pitchFamily="2" charset="-122"/>
              <a:cs typeface="Arial" pitchFamily="34" charset="0"/>
            </a:endParaRPr>
          </a:p>
        </p:txBody>
      </p:sp>
      <p:sp>
        <p:nvSpPr>
          <p:cNvPr id="308" name="Text Box 350"/>
          <p:cNvSpPr txBox="1">
            <a:spLocks noChangeArrowheads="1"/>
          </p:cNvSpPr>
          <p:nvPr/>
        </p:nvSpPr>
        <p:spPr bwMode="auto">
          <a:xfrm>
            <a:off x="17907000" y="4876800"/>
            <a:ext cx="9067800" cy="760208"/>
          </a:xfrm>
          <a:prstGeom prst="rect">
            <a:avLst/>
          </a:prstGeom>
          <a:solidFill>
            <a:schemeClr val="bg1"/>
          </a:solidFill>
          <a:ln w="12700" algn="ctr">
            <a:noFill/>
            <a:miter lim="800000"/>
            <a:headEnd/>
            <a:tailEnd/>
          </a:ln>
        </p:spPr>
        <p:txBody>
          <a:bodyPr wrap="square" lIns="128016" tIns="64008" rIns="128016" bIns="64008">
            <a:spAutoFit/>
          </a:bodyPr>
          <a:lstStyle/>
          <a:p>
            <a:pPr algn="ctr" defTabSz="4387850"/>
            <a:r>
              <a:rPr lang="en-US" altLang="zh-CN" sz="4100" b="1" dirty="0" smtClean="0">
                <a:solidFill>
                  <a:srgbClr val="FF0000"/>
                </a:solidFill>
                <a:latin typeface="Arial" pitchFamily="34" charset="0"/>
                <a:ea typeface="宋体" pitchFamily="2" charset="-122"/>
                <a:cs typeface="Arial" pitchFamily="34" charset="0"/>
              </a:rPr>
              <a:t>OBSERVATIONS AND ANALYSIS  </a:t>
            </a:r>
            <a:endParaRPr lang="en-US" altLang="zh-CN" sz="4100" b="1" dirty="0">
              <a:solidFill>
                <a:srgbClr val="FF0000"/>
              </a:solidFill>
              <a:latin typeface="Arial" pitchFamily="34" charset="0"/>
              <a:ea typeface="宋体" pitchFamily="2" charset="-122"/>
              <a:cs typeface="Arial" pitchFamily="34" charset="0"/>
            </a:endParaRPr>
          </a:p>
        </p:txBody>
      </p:sp>
      <p:sp>
        <p:nvSpPr>
          <p:cNvPr id="385" name="Rectangle 384"/>
          <p:cNvSpPr/>
          <p:nvPr/>
        </p:nvSpPr>
        <p:spPr bwMode="auto">
          <a:xfrm>
            <a:off x="1676400" y="31450002"/>
            <a:ext cx="40919400" cy="553998"/>
          </a:xfrm>
          <a:prstGeom prst="rect">
            <a:avLst/>
          </a:prstGeom>
          <a:solidFill>
            <a:schemeClr val="bg2">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438785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itchFamily="18" charset="0"/>
            </a:endParaRPr>
          </a:p>
        </p:txBody>
      </p:sp>
      <p:sp>
        <p:nvSpPr>
          <p:cNvPr id="126" name="TextBox 125"/>
          <p:cNvSpPr txBox="1"/>
          <p:nvPr/>
        </p:nvSpPr>
        <p:spPr>
          <a:xfrm>
            <a:off x="1828800" y="25831800"/>
            <a:ext cx="5486400" cy="2031325"/>
          </a:xfrm>
          <a:prstGeom prst="rect">
            <a:avLst/>
          </a:prstGeom>
          <a:noFill/>
        </p:spPr>
        <p:txBody>
          <a:bodyPr wrap="square" rtlCol="0">
            <a:spAutoFit/>
          </a:bodyPr>
          <a:lstStyle/>
          <a:p>
            <a:pPr algn="just"/>
            <a:r>
              <a:rPr lang="en-US" sz="1800" b="1" dirty="0" smtClean="0"/>
              <a:t>Fig </a:t>
            </a:r>
            <a:r>
              <a:rPr lang="en-US" sz="1800" b="1" dirty="0" smtClean="0"/>
              <a:t>2 </a:t>
            </a:r>
            <a:r>
              <a:rPr lang="en-US" sz="1800" dirty="0" smtClean="0"/>
              <a:t>Illustration showing the 3D reconstruction of the subsurface  magnetic structure of the AR 11158 by stacking vector images along the z-dimension (time). A vector image is composed from 3 images, that is the </a:t>
            </a:r>
            <a:r>
              <a:rPr lang="en-US" sz="1800" dirty="0" err="1" smtClean="0"/>
              <a:t>Bx</a:t>
            </a:r>
            <a:r>
              <a:rPr lang="en-US" sz="1800" dirty="0" smtClean="0"/>
              <a:t>-, By- and </a:t>
            </a:r>
            <a:r>
              <a:rPr lang="en-US" sz="1800" dirty="0" err="1" smtClean="0"/>
              <a:t>Bz</a:t>
            </a:r>
            <a:r>
              <a:rPr lang="en-US" sz="1800" dirty="0" smtClean="0"/>
              <a:t>-components of the magnetic field vector at the photospheric surface. The </a:t>
            </a:r>
            <a:r>
              <a:rPr lang="en-US" sz="1800" dirty="0" err="1" smtClean="0"/>
              <a:t>Bx</a:t>
            </a:r>
            <a:r>
              <a:rPr lang="en-US" sz="1800" dirty="0" smtClean="0"/>
              <a:t>, By, </a:t>
            </a:r>
            <a:r>
              <a:rPr lang="en-US" sz="1800" dirty="0" err="1" smtClean="0"/>
              <a:t>Bz</a:t>
            </a:r>
            <a:r>
              <a:rPr lang="en-US" sz="1800" dirty="0" smtClean="0"/>
              <a:t> images shown above correspond to the plane shown inside the</a:t>
            </a:r>
            <a:r>
              <a:rPr lang="el-GR" sz="1800" dirty="0" smtClean="0"/>
              <a:t> 3</a:t>
            </a:r>
            <a:r>
              <a:rPr lang="en-US" sz="1800" dirty="0" smtClean="0"/>
              <a:t>D cube.</a:t>
            </a:r>
            <a:endParaRPr lang="en-US" sz="1800" dirty="0"/>
          </a:p>
        </p:txBody>
      </p:sp>
      <p:sp>
        <p:nvSpPr>
          <p:cNvPr id="33" name="TextBox 32"/>
          <p:cNvSpPr txBox="1"/>
          <p:nvPr/>
        </p:nvSpPr>
        <p:spPr>
          <a:xfrm>
            <a:off x="15925801" y="22326600"/>
            <a:ext cx="12801599" cy="1754326"/>
          </a:xfrm>
          <a:prstGeom prst="rect">
            <a:avLst/>
          </a:prstGeom>
          <a:noFill/>
        </p:spPr>
        <p:txBody>
          <a:bodyPr wrap="square" rtlCol="0">
            <a:spAutoFit/>
          </a:bodyPr>
          <a:lstStyle/>
          <a:p>
            <a:pPr algn="just"/>
            <a:r>
              <a:rPr lang="en-US" sz="1800" b="1" dirty="0" smtClean="0"/>
              <a:t>Fig </a:t>
            </a:r>
            <a:r>
              <a:rPr lang="en-US" sz="1800" b="1" dirty="0" smtClean="0"/>
              <a:t>6. </a:t>
            </a:r>
            <a:r>
              <a:rPr lang="en-US" sz="1800" dirty="0" smtClean="0"/>
              <a:t>Three-Dimensional reconstruction with the constant velocity </a:t>
            </a:r>
            <a:r>
              <a:rPr lang="en-US" sz="1800" i="1" dirty="0" smtClean="0"/>
              <a:t>Time-Stacking Technique </a:t>
            </a:r>
            <a:r>
              <a:rPr lang="en-US" sz="1800" dirty="0" smtClean="0"/>
              <a:t>using HMI vector 720 sec magnetic field  observations. The vector data cubes are presented in the form of </a:t>
            </a:r>
            <a:r>
              <a:rPr lang="en-US" sz="1800" dirty="0" err="1" smtClean="0"/>
              <a:t>isosurfaces</a:t>
            </a:r>
            <a:r>
              <a:rPr lang="en-US" sz="1800" dirty="0" smtClean="0"/>
              <a:t>. Note that the Z-Axis is given in terms of time (in hours, increasing downwards), essentially reflecting the length of the observing period. The small magnetic elements on the top of the cube coalesce and form ‘tree-trunks’, i.e. strong polarities. </a:t>
            </a:r>
            <a:r>
              <a:rPr lang="en-US" sz="1800" b="1" dirty="0" smtClean="0"/>
              <a:t>The X-axis is pointing to the West, and the Y-</a:t>
            </a:r>
            <a:r>
              <a:rPr lang="en-US" sz="1800" b="1" dirty="0" smtClean="0"/>
              <a:t>axis points North.</a:t>
            </a:r>
            <a:r>
              <a:rPr lang="en-US" sz="1800" dirty="0" smtClean="0"/>
              <a:t> The color coding is “Doppler-shift-like”. The leading polarities obey the Hale’s polarity law (bipoles on same hemispheres have same leading polarity and this changes to opposite with bipoles from different hemispheres)</a:t>
            </a:r>
            <a:endParaRPr lang="en-US" sz="1800" b="1" dirty="0"/>
          </a:p>
        </p:txBody>
      </p:sp>
      <p:sp>
        <p:nvSpPr>
          <p:cNvPr id="35" name="TextBox 34"/>
          <p:cNvSpPr txBox="1"/>
          <p:nvPr/>
        </p:nvSpPr>
        <p:spPr>
          <a:xfrm>
            <a:off x="15773400" y="29946600"/>
            <a:ext cx="13030201" cy="1200329"/>
          </a:xfrm>
          <a:prstGeom prst="rect">
            <a:avLst/>
          </a:prstGeom>
          <a:noFill/>
        </p:spPr>
        <p:txBody>
          <a:bodyPr wrap="square" rtlCol="0">
            <a:spAutoFit/>
          </a:bodyPr>
          <a:lstStyle/>
          <a:p>
            <a:pPr algn="just"/>
            <a:r>
              <a:rPr lang="en-US" sz="1800" b="1" dirty="0" smtClean="0"/>
              <a:t>Fig </a:t>
            </a:r>
            <a:r>
              <a:rPr lang="en-US" sz="1800" b="1" dirty="0" smtClean="0"/>
              <a:t>7</a:t>
            </a:r>
            <a:r>
              <a:rPr lang="en-US" sz="1800" dirty="0" smtClean="0"/>
              <a:t>. Three-Dimensional reconstruction by </a:t>
            </a:r>
            <a:r>
              <a:rPr lang="en-US" sz="1800" i="1" dirty="0" smtClean="0"/>
              <a:t>using the </a:t>
            </a:r>
            <a:r>
              <a:rPr lang="en-US" sz="1800" i="1" dirty="0" err="1" smtClean="0"/>
              <a:t>datacubes</a:t>
            </a:r>
            <a:r>
              <a:rPr lang="en-US" sz="1800" i="1" dirty="0" smtClean="0"/>
              <a:t> above </a:t>
            </a:r>
            <a:r>
              <a:rPr lang="en-US" sz="1800" dirty="0" smtClean="0"/>
              <a:t>and by </a:t>
            </a:r>
            <a:r>
              <a:rPr lang="en-US" sz="1800" b="1" dirty="0" smtClean="0"/>
              <a:t>interpolating their height </a:t>
            </a:r>
            <a:r>
              <a:rPr lang="en-US" sz="1800" dirty="0" smtClean="0"/>
              <a:t>with the (relative) polarity separation  for each case (</a:t>
            </a:r>
            <a:r>
              <a:rPr lang="en-US" sz="1800" b="1" dirty="0" smtClean="0"/>
              <a:t>black curve </a:t>
            </a:r>
            <a:r>
              <a:rPr lang="en-US" sz="1800" dirty="0" smtClean="0"/>
              <a:t>in </a:t>
            </a:r>
            <a:r>
              <a:rPr lang="en-US" sz="1800" b="1" dirty="0" smtClean="0"/>
              <a:t>Fig 5</a:t>
            </a:r>
            <a:r>
              <a:rPr lang="el-GR" sz="1800" b="1" dirty="0" smtClean="0"/>
              <a:t>α</a:t>
            </a:r>
            <a:r>
              <a:rPr lang="en-US" sz="1800" b="1" dirty="0" smtClean="0"/>
              <a:t>,</a:t>
            </a:r>
            <a:r>
              <a:rPr lang="el-GR" sz="1800" b="1" dirty="0" smtClean="0"/>
              <a:t>β</a:t>
            </a:r>
            <a:r>
              <a:rPr lang="en-US" sz="1800" dirty="0" smtClean="0"/>
              <a:t>) The height of the emergent magnetic structures is estimated to 60 Mm for AR 11156 (slow polarity separation, relatively weak AR) and 90 Mm for AR11640 (faster separation  and stronger field). Note that the </a:t>
            </a:r>
            <a:r>
              <a:rPr lang="en-US" sz="1800" b="1" dirty="0" smtClean="0"/>
              <a:t>asymmetric ‘Lambda’ shape </a:t>
            </a:r>
            <a:r>
              <a:rPr lang="en-US" sz="1800" dirty="0" smtClean="0"/>
              <a:t>of the flux-tubes is retained after the interpolation operation and the ‘tree trunks’ of Fig. 6 are now absent.</a:t>
            </a:r>
            <a:endParaRPr lang="en-US" sz="1800" dirty="0" smtClean="0"/>
          </a:p>
        </p:txBody>
      </p:sp>
      <p:sp>
        <p:nvSpPr>
          <p:cNvPr id="45" name="TextBox 44"/>
          <p:cNvSpPr txBox="1"/>
          <p:nvPr/>
        </p:nvSpPr>
        <p:spPr>
          <a:xfrm>
            <a:off x="7772400" y="22402800"/>
            <a:ext cx="6172200" cy="5632311"/>
          </a:xfrm>
          <a:prstGeom prst="rect">
            <a:avLst/>
          </a:prstGeom>
          <a:noFill/>
        </p:spPr>
        <p:txBody>
          <a:bodyPr wrap="square" rtlCol="0">
            <a:spAutoFit/>
          </a:bodyPr>
          <a:lstStyle/>
          <a:p>
            <a:pPr algn="just"/>
            <a:r>
              <a:rPr lang="en-US" sz="2400" dirty="0" smtClean="0"/>
              <a:t>Taking full advantage of the aforementioned high cadence and high spatial resolution observations of the B-field at the (thin) photospheric layer, we treat the subject of AR emergence in the unique following way. After correcting for the solar rotation, we proceed on making a stack of  </a:t>
            </a:r>
            <a:r>
              <a:rPr lang="en-US" sz="2400" dirty="0" smtClean="0"/>
              <a:t>12 min cadence cutouts on the heliographic plane, </a:t>
            </a:r>
            <a:r>
              <a:rPr lang="en-US" sz="2400" dirty="0" smtClean="0"/>
              <a:t>and if we start with t</a:t>
            </a:r>
            <a:r>
              <a:rPr lang="en-US" sz="2400" baseline="-25000" dirty="0" smtClean="0"/>
              <a:t>0 </a:t>
            </a:r>
            <a:r>
              <a:rPr lang="en-US" sz="2400" dirty="0" smtClean="0"/>
              <a:t>at the top of the </a:t>
            </a:r>
            <a:r>
              <a:rPr lang="en-US" sz="2400" dirty="0" smtClean="0"/>
              <a:t>stack</a:t>
            </a:r>
            <a:r>
              <a:rPr lang="en-US" sz="2400" dirty="0" smtClean="0"/>
              <a:t>  and adding images at later times consecutively at a lower height (the </a:t>
            </a:r>
            <a:r>
              <a:rPr lang="en-US" sz="2400" i="1" dirty="0" smtClean="0"/>
              <a:t>Z</a:t>
            </a:r>
            <a:r>
              <a:rPr lang="en-US" sz="2400" dirty="0" smtClean="0"/>
              <a:t> dimension)</a:t>
            </a:r>
            <a:r>
              <a:rPr lang="en-US" sz="2400" dirty="0" smtClean="0"/>
              <a:t>, </a:t>
            </a:r>
            <a:r>
              <a:rPr lang="en-US" sz="2400" dirty="0" smtClean="0"/>
              <a:t>in </a:t>
            </a:r>
            <a:r>
              <a:rPr lang="en-US" sz="2400" dirty="0" smtClean="0"/>
              <a:t>principle</a:t>
            </a:r>
            <a:r>
              <a:rPr lang="en-US" sz="2400" dirty="0" smtClean="0"/>
              <a:t> we create a 3D data cube, which can be used to infer the 3D subsurface magnetic structure of the AR prior to its emergence.  This technique is based on the assumption that the subsurface AR </a:t>
            </a:r>
            <a:r>
              <a:rPr lang="en-US" sz="2400" i="1" dirty="0" smtClean="0"/>
              <a:t>emerges </a:t>
            </a:r>
            <a:r>
              <a:rPr lang="en-US" sz="2400" i="1" dirty="0" smtClean="0"/>
              <a:t>as  </a:t>
            </a:r>
            <a:r>
              <a:rPr lang="en-US" sz="2400" i="1" dirty="0" smtClean="0"/>
              <a:t>a </a:t>
            </a:r>
            <a:endParaRPr lang="en-US" sz="2400" i="1" dirty="0" smtClean="0">
              <a:latin typeface="+mn-lt"/>
              <a:cs typeface="Arial" pitchFamily="34" charset="0"/>
            </a:endParaRPr>
          </a:p>
        </p:txBody>
      </p:sp>
      <p:sp>
        <p:nvSpPr>
          <p:cNvPr id="46" name="TextBox 45"/>
          <p:cNvSpPr txBox="1"/>
          <p:nvPr/>
        </p:nvSpPr>
        <p:spPr>
          <a:xfrm>
            <a:off x="38481000" y="4058960"/>
            <a:ext cx="4495800" cy="1046440"/>
          </a:xfrm>
          <a:prstGeom prst="rect">
            <a:avLst/>
          </a:prstGeom>
          <a:noFill/>
        </p:spPr>
        <p:txBody>
          <a:bodyPr wrap="square" rtlCol="0">
            <a:spAutoFit/>
          </a:bodyPr>
          <a:lstStyle/>
          <a:p>
            <a:r>
              <a:rPr lang="en-US" sz="3200" i="1" dirty="0" smtClean="0">
                <a:latin typeface="Arial" pitchFamily="34" charset="0"/>
                <a:cs typeface="Arial" pitchFamily="34" charset="0"/>
              </a:rPr>
              <a:t>* gchintzo@gmu.edu</a:t>
            </a:r>
            <a:endParaRPr lang="en-US" altLang="zh-CN" sz="3600" i="1" dirty="0" smtClean="0">
              <a:latin typeface="Arial" pitchFamily="34" charset="0"/>
              <a:ea typeface="宋体" pitchFamily="2" charset="-122"/>
              <a:cs typeface="Arial" pitchFamily="34" charset="0"/>
            </a:endParaRPr>
          </a:p>
          <a:p>
            <a:endParaRPr lang="en-US" dirty="0"/>
          </a:p>
        </p:txBody>
      </p:sp>
      <p:sp>
        <p:nvSpPr>
          <p:cNvPr id="47" name="Rectangle 46"/>
          <p:cNvSpPr/>
          <p:nvPr/>
        </p:nvSpPr>
        <p:spPr bwMode="auto">
          <a:xfrm>
            <a:off x="1905000" y="21488400"/>
            <a:ext cx="11963400" cy="553998"/>
          </a:xfrm>
          <a:prstGeom prst="rect">
            <a:avLst/>
          </a:prstGeom>
          <a:solidFill>
            <a:schemeClr val="accent2">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438785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itchFamily="18" charset="0"/>
            </a:endParaRPr>
          </a:p>
        </p:txBody>
      </p:sp>
      <p:sp>
        <p:nvSpPr>
          <p:cNvPr id="48" name="TextBox 47"/>
          <p:cNvSpPr txBox="1"/>
          <p:nvPr/>
        </p:nvSpPr>
        <p:spPr>
          <a:xfrm>
            <a:off x="5257800" y="21389548"/>
            <a:ext cx="4800600" cy="723275"/>
          </a:xfrm>
          <a:prstGeom prst="rect">
            <a:avLst/>
          </a:prstGeom>
          <a:solidFill>
            <a:schemeClr val="bg1"/>
          </a:solidFill>
        </p:spPr>
        <p:txBody>
          <a:bodyPr wrap="square" rtlCol="0">
            <a:spAutoFit/>
          </a:bodyPr>
          <a:lstStyle/>
          <a:p>
            <a:r>
              <a:rPr lang="en-US" sz="4100" b="1" dirty="0" smtClean="0">
                <a:solidFill>
                  <a:srgbClr val="FF0000"/>
                </a:solidFill>
                <a:latin typeface="Arial" pitchFamily="34" charset="0"/>
                <a:cs typeface="Arial" pitchFamily="34" charset="0"/>
              </a:rPr>
              <a:t>  METHODOLOGY</a:t>
            </a:r>
          </a:p>
        </p:txBody>
      </p:sp>
      <p:pic>
        <p:nvPicPr>
          <p:cNvPr id="12" name="Picture 7" descr="C:\Users\Public\Documents\Research Talks\LWS Poster 2013\poster_cutouts_ar11640.eps"/>
          <p:cNvPicPr>
            <a:picLocks noChangeAspect="1" noChangeArrowheads="1"/>
          </p:cNvPicPr>
          <p:nvPr/>
        </p:nvPicPr>
        <p:blipFill>
          <a:blip r:embed="rId8" cstate="print"/>
          <a:srcRect/>
          <a:stretch>
            <a:fillRect/>
          </a:stretch>
        </p:blipFill>
        <p:spPr bwMode="auto">
          <a:xfrm>
            <a:off x="23393400" y="6581772"/>
            <a:ext cx="5562600" cy="3086698"/>
          </a:xfrm>
          <a:prstGeom prst="rect">
            <a:avLst/>
          </a:prstGeom>
          <a:noFill/>
        </p:spPr>
      </p:pic>
      <p:pic>
        <p:nvPicPr>
          <p:cNvPr id="1032" name="Picture 8" descr="C:\Users\Public\Documents\Research Talks\LWS Poster 2013\poster_cutouts_ar11156.eps"/>
          <p:cNvPicPr>
            <a:picLocks noChangeAspect="1" noChangeArrowheads="1"/>
          </p:cNvPicPr>
          <p:nvPr/>
        </p:nvPicPr>
        <p:blipFill>
          <a:blip r:embed="rId9" cstate="print"/>
          <a:srcRect/>
          <a:stretch>
            <a:fillRect/>
          </a:stretch>
        </p:blipFill>
        <p:spPr bwMode="auto">
          <a:xfrm>
            <a:off x="15544799" y="6586016"/>
            <a:ext cx="5559552" cy="3085006"/>
          </a:xfrm>
          <a:prstGeom prst="rect">
            <a:avLst/>
          </a:prstGeom>
          <a:noFill/>
        </p:spPr>
      </p:pic>
      <p:pic>
        <p:nvPicPr>
          <p:cNvPr id="1037" name="Picture 13" descr="C:\Users\Public\Documents\Research Talks\LWS Poster 2013\poster_septilt_ar11640.eps"/>
          <p:cNvPicPr>
            <a:picLocks noChangeAspect="1" noChangeArrowheads="1"/>
          </p:cNvPicPr>
          <p:nvPr/>
        </p:nvPicPr>
        <p:blipFill>
          <a:blip r:embed="rId10" cstate="print"/>
          <a:srcRect/>
          <a:stretch>
            <a:fillRect/>
          </a:stretch>
        </p:blipFill>
        <p:spPr bwMode="auto">
          <a:xfrm>
            <a:off x="23012400" y="14316670"/>
            <a:ext cx="6477001" cy="3594101"/>
          </a:xfrm>
          <a:prstGeom prst="rect">
            <a:avLst/>
          </a:prstGeom>
          <a:noFill/>
        </p:spPr>
      </p:pic>
      <p:pic>
        <p:nvPicPr>
          <p:cNvPr id="1038" name="Picture 14" descr="C:\Users\Public\Documents\Research Talks\LWS Poster 2013\poster_septilt_ar11156.eps"/>
          <p:cNvPicPr>
            <a:picLocks noChangeAspect="1" noChangeArrowheads="1"/>
          </p:cNvPicPr>
          <p:nvPr/>
        </p:nvPicPr>
        <p:blipFill>
          <a:blip r:embed="rId11" cstate="print"/>
          <a:srcRect/>
          <a:stretch>
            <a:fillRect/>
          </a:stretch>
        </p:blipFill>
        <p:spPr bwMode="auto">
          <a:xfrm>
            <a:off x="15243048" y="14316670"/>
            <a:ext cx="6473952" cy="3592409"/>
          </a:xfrm>
          <a:prstGeom prst="rect">
            <a:avLst/>
          </a:prstGeom>
          <a:noFill/>
        </p:spPr>
      </p:pic>
      <p:pic>
        <p:nvPicPr>
          <p:cNvPr id="1039" name="Picture 15" descr="C:\Users\Public\Documents\Research Talks\LWS Poster 2013\poster_fluxplot_ar11156.eps"/>
          <p:cNvPicPr>
            <a:picLocks noChangeAspect="1" noChangeArrowheads="1"/>
          </p:cNvPicPr>
          <p:nvPr/>
        </p:nvPicPr>
        <p:blipFill>
          <a:blip r:embed="rId12" cstate="print"/>
          <a:srcRect/>
          <a:stretch>
            <a:fillRect/>
          </a:stretch>
        </p:blipFill>
        <p:spPr bwMode="auto">
          <a:xfrm>
            <a:off x="15697200" y="10303286"/>
            <a:ext cx="5326192" cy="2955514"/>
          </a:xfrm>
          <a:prstGeom prst="rect">
            <a:avLst/>
          </a:prstGeom>
          <a:noFill/>
        </p:spPr>
      </p:pic>
      <p:pic>
        <p:nvPicPr>
          <p:cNvPr id="1040" name="Picture 16" descr="C:\Users\Public\Documents\Research Talks\LWS Poster 2013\poster_fluxplot_ar11640.eps"/>
          <p:cNvPicPr>
            <a:picLocks noChangeAspect="1" noChangeArrowheads="1"/>
          </p:cNvPicPr>
          <p:nvPr/>
        </p:nvPicPr>
        <p:blipFill>
          <a:blip r:embed="rId13" cstate="print"/>
          <a:srcRect/>
          <a:stretch>
            <a:fillRect/>
          </a:stretch>
        </p:blipFill>
        <p:spPr bwMode="auto">
          <a:xfrm>
            <a:off x="23469600" y="10287000"/>
            <a:ext cx="5330952" cy="2958156"/>
          </a:xfrm>
          <a:prstGeom prst="rect">
            <a:avLst/>
          </a:prstGeom>
          <a:noFill/>
        </p:spPr>
      </p:pic>
      <p:sp>
        <p:nvSpPr>
          <p:cNvPr id="72" name="TextBox 71"/>
          <p:cNvSpPr txBox="1"/>
          <p:nvPr/>
        </p:nvSpPr>
        <p:spPr>
          <a:xfrm>
            <a:off x="15392400" y="5629870"/>
            <a:ext cx="5943600" cy="954107"/>
          </a:xfrm>
          <a:prstGeom prst="rect">
            <a:avLst/>
          </a:prstGeom>
          <a:solidFill>
            <a:schemeClr val="bg1"/>
          </a:solidFill>
        </p:spPr>
        <p:txBody>
          <a:bodyPr wrap="square" rtlCol="0">
            <a:spAutoFit/>
          </a:bodyPr>
          <a:lstStyle/>
          <a:p>
            <a:pPr algn="ctr"/>
            <a:r>
              <a:rPr lang="en-US" sz="2800" b="1" u="sng" dirty="0" smtClean="0">
                <a:latin typeface="Arial" pitchFamily="34" charset="0"/>
                <a:cs typeface="Arial" pitchFamily="34" charset="0"/>
              </a:rPr>
              <a:t>AR 11156</a:t>
            </a:r>
          </a:p>
          <a:p>
            <a:pPr algn="ctr"/>
            <a:r>
              <a:rPr lang="en-US" sz="2800" b="1" dirty="0" smtClean="0">
                <a:latin typeface="Arial" pitchFamily="34" charset="0"/>
                <a:cs typeface="Arial" pitchFamily="34" charset="0"/>
              </a:rPr>
              <a:t> (</a:t>
            </a:r>
            <a:r>
              <a:rPr lang="en-US" altLang="zh-CN" sz="2800" b="1" dirty="0" smtClean="0">
                <a:latin typeface="Arial" pitchFamily="34" charset="0"/>
                <a:ea typeface="宋体" pitchFamily="2" charset="-122"/>
                <a:cs typeface="Arial" pitchFamily="34" charset="0"/>
              </a:rPr>
              <a:t>SOUTHERN HEMISPHERE</a:t>
            </a:r>
            <a:r>
              <a:rPr lang="en-US" sz="2800" b="1" dirty="0" smtClean="0">
                <a:latin typeface="Arial" pitchFamily="34" charset="0"/>
                <a:cs typeface="Arial" pitchFamily="34" charset="0"/>
              </a:rPr>
              <a:t>)</a:t>
            </a:r>
            <a:endParaRPr lang="en-US" sz="4100" b="1" dirty="0" smtClean="0">
              <a:latin typeface="Arial" pitchFamily="34" charset="0"/>
              <a:cs typeface="Arial" pitchFamily="34" charset="0"/>
            </a:endParaRPr>
          </a:p>
        </p:txBody>
      </p:sp>
      <p:pic>
        <p:nvPicPr>
          <p:cNvPr id="1041" name="Picture 17" descr="C:\Users\Public\Documents\Research Talks\LWS Poster 2013\Fan2008_LNT-S_fig8.eps"/>
          <p:cNvPicPr>
            <a:picLocks noChangeAspect="1" noChangeArrowheads="1"/>
          </p:cNvPicPr>
          <p:nvPr/>
        </p:nvPicPr>
        <p:blipFill>
          <a:blip r:embed="rId14" cstate="print"/>
          <a:srcRect/>
          <a:stretch>
            <a:fillRect/>
          </a:stretch>
        </p:blipFill>
        <p:spPr bwMode="auto">
          <a:xfrm>
            <a:off x="30861000" y="15011400"/>
            <a:ext cx="11430000" cy="4061334"/>
          </a:xfrm>
          <a:prstGeom prst="rect">
            <a:avLst/>
          </a:prstGeom>
          <a:noFill/>
        </p:spPr>
      </p:pic>
      <p:sp>
        <p:nvSpPr>
          <p:cNvPr id="77" name="Rectangle 76"/>
          <p:cNvSpPr/>
          <p:nvPr/>
        </p:nvSpPr>
        <p:spPr bwMode="auto">
          <a:xfrm>
            <a:off x="30937200" y="26126301"/>
            <a:ext cx="11506200" cy="553998"/>
          </a:xfrm>
          <a:prstGeom prst="rect">
            <a:avLst/>
          </a:prstGeom>
          <a:solidFill>
            <a:schemeClr val="accent2">
              <a:lumMod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438785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dirty="0" smtClean="0">
              <a:ln>
                <a:noFill/>
              </a:ln>
              <a:solidFill>
                <a:schemeClr val="tx1"/>
              </a:solidFill>
              <a:effectLst/>
              <a:latin typeface="Times New Roman" pitchFamily="18" charset="0"/>
            </a:endParaRPr>
          </a:p>
        </p:txBody>
      </p:sp>
      <p:sp>
        <p:nvSpPr>
          <p:cNvPr id="78" name="TextBox 77"/>
          <p:cNvSpPr txBox="1"/>
          <p:nvPr/>
        </p:nvSpPr>
        <p:spPr>
          <a:xfrm>
            <a:off x="34290000" y="25984200"/>
            <a:ext cx="4267200" cy="723275"/>
          </a:xfrm>
          <a:prstGeom prst="rect">
            <a:avLst/>
          </a:prstGeom>
          <a:solidFill>
            <a:schemeClr val="bg1"/>
          </a:solidFill>
        </p:spPr>
        <p:txBody>
          <a:bodyPr wrap="square" rtlCol="0">
            <a:spAutoFit/>
          </a:bodyPr>
          <a:lstStyle/>
          <a:p>
            <a:r>
              <a:rPr lang="en-US" sz="4100" b="1" dirty="0" smtClean="0">
                <a:solidFill>
                  <a:srgbClr val="FF0000"/>
                </a:solidFill>
                <a:latin typeface="Arial" pitchFamily="34" charset="0"/>
                <a:cs typeface="Arial" pitchFamily="34" charset="0"/>
              </a:rPr>
              <a:t>  </a:t>
            </a:r>
            <a:r>
              <a:rPr lang="en-US" sz="4100" b="1" dirty="0" smtClean="0">
                <a:solidFill>
                  <a:srgbClr val="FF0000"/>
                </a:solidFill>
                <a:latin typeface="Arial" pitchFamily="34" charset="0"/>
                <a:cs typeface="Arial" pitchFamily="34" charset="0"/>
              </a:rPr>
              <a:t>REFERENCES</a:t>
            </a:r>
            <a:endParaRPr lang="en-US" sz="4100" b="1" dirty="0" smtClean="0">
              <a:solidFill>
                <a:srgbClr val="FF0000"/>
              </a:solidFill>
              <a:latin typeface="Arial" pitchFamily="34" charset="0"/>
              <a:cs typeface="Arial" pitchFamily="34" charset="0"/>
            </a:endParaRPr>
          </a:p>
        </p:txBody>
      </p:sp>
      <p:pic>
        <p:nvPicPr>
          <p:cNvPr id="1031" name="Picture 7" descr="C:\Users\Public\Documents\Research Talks\LWS Poster 2013\two_ARs_crop.eps"/>
          <p:cNvPicPr>
            <a:picLocks noChangeAspect="1" noChangeArrowheads="1"/>
          </p:cNvPicPr>
          <p:nvPr/>
        </p:nvPicPr>
        <p:blipFill>
          <a:blip r:embed="rId15" cstate="print"/>
          <a:srcRect/>
          <a:stretch>
            <a:fillRect/>
          </a:stretch>
        </p:blipFill>
        <p:spPr bwMode="auto">
          <a:xfrm>
            <a:off x="15925801" y="24079084"/>
            <a:ext cx="12756285" cy="5791316"/>
          </a:xfrm>
          <a:prstGeom prst="rect">
            <a:avLst/>
          </a:prstGeom>
          <a:noFill/>
        </p:spPr>
      </p:pic>
      <p:pic>
        <p:nvPicPr>
          <p:cNvPr id="1033" name="Picture 9" descr="C:\Users\Public\Documents\Assistatship-Statements-Applications\Proposal NESSF2012\Paraview_shot1.png"/>
          <p:cNvPicPr>
            <a:picLocks noChangeAspect="1" noChangeArrowheads="1"/>
          </p:cNvPicPr>
          <p:nvPr/>
        </p:nvPicPr>
        <p:blipFill>
          <a:blip r:embed="rId16" cstate="print"/>
          <a:srcRect/>
          <a:stretch>
            <a:fillRect/>
          </a:stretch>
        </p:blipFill>
        <p:spPr bwMode="auto">
          <a:xfrm>
            <a:off x="1905000" y="22479000"/>
            <a:ext cx="5429228" cy="3124200"/>
          </a:xfrm>
          <a:prstGeom prst="rect">
            <a:avLst/>
          </a:prstGeom>
          <a:noFill/>
        </p:spPr>
      </p:pic>
      <p:pic>
        <p:nvPicPr>
          <p:cNvPr id="10" name="Picture 10" descr="C:\Users\Public\Documents\Research Talks\LWS Poster 2013\Caligari_asymmetry.eps"/>
          <p:cNvPicPr>
            <a:picLocks noChangeAspect="1" noChangeArrowheads="1"/>
          </p:cNvPicPr>
          <p:nvPr/>
        </p:nvPicPr>
        <p:blipFill>
          <a:blip r:embed="rId17" cstate="print"/>
          <a:srcRect/>
          <a:stretch>
            <a:fillRect/>
          </a:stretch>
        </p:blipFill>
        <p:spPr bwMode="auto">
          <a:xfrm>
            <a:off x="10439400" y="12302877"/>
            <a:ext cx="2971800" cy="2672789"/>
          </a:xfrm>
          <a:prstGeom prst="rect">
            <a:avLst/>
          </a:prstGeom>
          <a:noFill/>
        </p:spPr>
      </p:pic>
      <p:pic>
        <p:nvPicPr>
          <p:cNvPr id="11" name="Picture 11" descr="C:\Users\Public\Documents\Research Talks\LWS Poster 2013\Zwaan_fig.eps"/>
          <p:cNvPicPr>
            <a:picLocks noChangeAspect="1" noChangeArrowheads="1"/>
          </p:cNvPicPr>
          <p:nvPr/>
        </p:nvPicPr>
        <p:blipFill>
          <a:blip r:embed="rId18" cstate="print"/>
          <a:srcRect/>
          <a:stretch>
            <a:fillRect/>
          </a:stretch>
        </p:blipFill>
        <p:spPr bwMode="auto">
          <a:xfrm>
            <a:off x="10210800" y="15316200"/>
            <a:ext cx="3590337" cy="3089523"/>
          </a:xfrm>
          <a:prstGeom prst="rect">
            <a:avLst/>
          </a:prstGeom>
          <a:noFill/>
          <a:ln>
            <a:solidFill>
              <a:schemeClr val="tx1"/>
            </a:solidFill>
          </a:ln>
        </p:spPr>
      </p:pic>
      <p:sp>
        <p:nvSpPr>
          <p:cNvPr id="79" name="TextBox 78"/>
          <p:cNvSpPr txBox="1"/>
          <p:nvPr/>
        </p:nvSpPr>
        <p:spPr>
          <a:xfrm>
            <a:off x="23241000" y="5629870"/>
            <a:ext cx="6019800" cy="954107"/>
          </a:xfrm>
          <a:prstGeom prst="rect">
            <a:avLst/>
          </a:prstGeom>
          <a:solidFill>
            <a:schemeClr val="bg1"/>
          </a:solidFill>
        </p:spPr>
        <p:txBody>
          <a:bodyPr wrap="square" rtlCol="0">
            <a:spAutoFit/>
          </a:bodyPr>
          <a:lstStyle/>
          <a:p>
            <a:pPr algn="ctr"/>
            <a:r>
              <a:rPr lang="en-US" sz="2800" b="1" u="sng" dirty="0" smtClean="0">
                <a:latin typeface="Arial" pitchFamily="34" charset="0"/>
                <a:cs typeface="Arial" pitchFamily="34" charset="0"/>
              </a:rPr>
              <a:t>AR 11640 </a:t>
            </a:r>
          </a:p>
          <a:p>
            <a:pPr algn="ctr"/>
            <a:r>
              <a:rPr lang="en-US" sz="2800" b="1" dirty="0" smtClean="0">
                <a:latin typeface="Arial" pitchFamily="34" charset="0"/>
                <a:cs typeface="Arial" pitchFamily="34" charset="0"/>
              </a:rPr>
              <a:t>(</a:t>
            </a:r>
            <a:r>
              <a:rPr lang="en-US" altLang="zh-CN" sz="2800" b="1" dirty="0" smtClean="0">
                <a:latin typeface="Arial" pitchFamily="34" charset="0"/>
                <a:ea typeface="宋体" pitchFamily="2" charset="-122"/>
                <a:cs typeface="Arial" pitchFamily="34" charset="0"/>
              </a:rPr>
              <a:t>NORTHERN HEMISPHERE</a:t>
            </a:r>
            <a:r>
              <a:rPr lang="en-US" sz="2800" b="1" dirty="0" smtClean="0">
                <a:latin typeface="Arial" pitchFamily="34" charset="0"/>
                <a:cs typeface="Arial" pitchFamily="34" charset="0"/>
              </a:rPr>
              <a:t>)</a:t>
            </a:r>
            <a:endParaRPr lang="en-US" sz="2800" b="1" dirty="0" smtClean="0">
              <a:latin typeface="Arial" pitchFamily="34" charset="0"/>
              <a:cs typeface="Arial" pitchFamily="34" charset="0"/>
            </a:endParaRPr>
          </a:p>
        </p:txBody>
      </p:sp>
      <p:sp>
        <p:nvSpPr>
          <p:cNvPr id="80" name="TextBox 79"/>
          <p:cNvSpPr txBox="1"/>
          <p:nvPr/>
        </p:nvSpPr>
        <p:spPr>
          <a:xfrm>
            <a:off x="10058400" y="18618875"/>
            <a:ext cx="3810000" cy="2031325"/>
          </a:xfrm>
          <a:prstGeom prst="rect">
            <a:avLst/>
          </a:prstGeom>
          <a:noFill/>
        </p:spPr>
        <p:txBody>
          <a:bodyPr wrap="square" rtlCol="0">
            <a:spAutoFit/>
          </a:bodyPr>
          <a:lstStyle/>
          <a:p>
            <a:pPr algn="just"/>
            <a:r>
              <a:rPr lang="en-US" sz="1800" b="1" dirty="0" smtClean="0"/>
              <a:t>Fig </a:t>
            </a:r>
            <a:r>
              <a:rPr lang="en-US" sz="1800" b="1" dirty="0" smtClean="0"/>
              <a:t>1</a:t>
            </a:r>
            <a:r>
              <a:rPr lang="en-US" sz="1800" dirty="0" smtClean="0"/>
              <a:t>. Classic cartoon-models of the emergence process.  Top: The Thin Flux Tube Approximation (predicts the asymmetric polarity separation due to Coriolis force) (</a:t>
            </a:r>
            <a:r>
              <a:rPr lang="en-US" sz="1800" dirty="0" err="1" smtClean="0"/>
              <a:t>Caligari</a:t>
            </a:r>
            <a:r>
              <a:rPr lang="en-US" sz="1800" dirty="0" smtClean="0"/>
              <a:t> et al, </a:t>
            </a:r>
            <a:r>
              <a:rPr lang="en-US" sz="1800" u="sng" dirty="0" smtClean="0">
                <a:solidFill>
                  <a:srgbClr val="FF0000"/>
                </a:solidFill>
              </a:rPr>
              <a:t>1995</a:t>
            </a:r>
            <a:r>
              <a:rPr lang="en-US" sz="1800" dirty="0" smtClean="0"/>
              <a:t>) Bottom: Observational inference on the emergent structure by </a:t>
            </a:r>
            <a:r>
              <a:rPr lang="en-US" sz="1800" dirty="0" err="1" smtClean="0"/>
              <a:t>Zwaan</a:t>
            </a:r>
            <a:r>
              <a:rPr lang="en-US" sz="1800" dirty="0" smtClean="0"/>
              <a:t> (</a:t>
            </a:r>
            <a:r>
              <a:rPr lang="en-US" sz="1800" u="sng" dirty="0" smtClean="0">
                <a:solidFill>
                  <a:srgbClr val="FF0000"/>
                </a:solidFill>
              </a:rPr>
              <a:t>1985</a:t>
            </a:r>
            <a:r>
              <a:rPr lang="en-US" sz="1800" dirty="0" smtClean="0"/>
              <a:t>)</a:t>
            </a:r>
            <a:endParaRPr lang="en-US" sz="1800" dirty="0"/>
          </a:p>
        </p:txBody>
      </p:sp>
      <p:sp>
        <p:nvSpPr>
          <p:cNvPr id="81" name="Circular Arrow 80"/>
          <p:cNvSpPr/>
          <p:nvPr/>
        </p:nvSpPr>
        <p:spPr bwMode="auto">
          <a:xfrm rot="5400000">
            <a:off x="24726900" y="19316700"/>
            <a:ext cx="5410200" cy="6400800"/>
          </a:xfrm>
          <a:prstGeom prst="circularArrow">
            <a:avLst>
              <a:gd name="adj1" fmla="val 12500"/>
              <a:gd name="adj2" fmla="val 1142319"/>
              <a:gd name="adj3" fmla="val 20457681"/>
              <a:gd name="adj4" fmla="val 11264473"/>
              <a:gd name="adj5" fmla="val 12500"/>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438785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itchFamily="18" charset="0"/>
            </a:endParaRPr>
          </a:p>
        </p:txBody>
      </p:sp>
      <p:sp>
        <p:nvSpPr>
          <p:cNvPr id="83" name="Circular Arrow 82"/>
          <p:cNvSpPr/>
          <p:nvPr/>
        </p:nvSpPr>
        <p:spPr bwMode="auto">
          <a:xfrm rot="17221611" flipH="1">
            <a:off x="14482125" y="19717330"/>
            <a:ext cx="5410200" cy="6400800"/>
          </a:xfrm>
          <a:prstGeom prst="circularArrow">
            <a:avLst>
              <a:gd name="adj1" fmla="val 12500"/>
              <a:gd name="adj2" fmla="val 1142319"/>
              <a:gd name="adj3" fmla="val 20457681"/>
              <a:gd name="adj4" fmla="val 12061868"/>
              <a:gd name="adj5" fmla="val 12500"/>
            </a:avLst>
          </a:prstGeom>
          <a:solidFill>
            <a:schemeClr val="tx1">
              <a:lumMod val="50000"/>
              <a:lumOff val="50000"/>
            </a:schemeClr>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438785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itchFamily="18" charset="0"/>
            </a:endParaRPr>
          </a:p>
        </p:txBody>
      </p:sp>
      <p:sp>
        <p:nvSpPr>
          <p:cNvPr id="86" name="TextBox 85"/>
          <p:cNvSpPr txBox="1"/>
          <p:nvPr/>
        </p:nvSpPr>
        <p:spPr>
          <a:xfrm>
            <a:off x="18440401" y="25298400"/>
            <a:ext cx="1447800" cy="400110"/>
          </a:xfrm>
          <a:prstGeom prst="rect">
            <a:avLst/>
          </a:prstGeom>
          <a:noFill/>
        </p:spPr>
        <p:txBody>
          <a:bodyPr wrap="square" rtlCol="0">
            <a:spAutoFit/>
          </a:bodyPr>
          <a:lstStyle/>
          <a:p>
            <a:r>
              <a:rPr lang="en-US" sz="2000" b="1" dirty="0" smtClean="0">
                <a:solidFill>
                  <a:schemeClr val="bg1"/>
                </a:solidFill>
              </a:rPr>
              <a:t>|B|=1200 G</a:t>
            </a:r>
            <a:endParaRPr lang="en-US" sz="2000" b="1" dirty="0">
              <a:solidFill>
                <a:schemeClr val="bg1"/>
              </a:solidFill>
            </a:endParaRPr>
          </a:p>
        </p:txBody>
      </p:sp>
      <p:sp>
        <p:nvSpPr>
          <p:cNvPr id="87" name="TextBox 86"/>
          <p:cNvSpPr txBox="1"/>
          <p:nvPr/>
        </p:nvSpPr>
        <p:spPr>
          <a:xfrm>
            <a:off x="26822401" y="28117800"/>
            <a:ext cx="1447800" cy="400110"/>
          </a:xfrm>
          <a:prstGeom prst="rect">
            <a:avLst/>
          </a:prstGeom>
          <a:noFill/>
        </p:spPr>
        <p:txBody>
          <a:bodyPr wrap="square" rtlCol="0">
            <a:spAutoFit/>
          </a:bodyPr>
          <a:lstStyle/>
          <a:p>
            <a:r>
              <a:rPr lang="en-US" sz="2000" b="1" dirty="0" smtClean="0">
                <a:solidFill>
                  <a:schemeClr val="bg1"/>
                </a:solidFill>
              </a:rPr>
              <a:t>|B|=1200 G</a:t>
            </a:r>
            <a:endParaRPr lang="en-US" sz="2000" b="1" dirty="0">
              <a:solidFill>
                <a:schemeClr val="bg1"/>
              </a:solidFill>
            </a:endParaRPr>
          </a:p>
        </p:txBody>
      </p:sp>
      <p:pic>
        <p:nvPicPr>
          <p:cNvPr id="1030" name="Picture 6" descr="C:\Users\Public\Documents\Research Talks\LWS Poster 2013\ar11156_ztime.eps"/>
          <p:cNvPicPr>
            <a:picLocks noChangeAspect="1" noChangeArrowheads="1"/>
          </p:cNvPicPr>
          <p:nvPr/>
        </p:nvPicPr>
        <p:blipFill>
          <a:blip r:embed="rId19" cstate="print"/>
          <a:srcRect/>
          <a:stretch>
            <a:fillRect/>
          </a:stretch>
        </p:blipFill>
        <p:spPr bwMode="auto">
          <a:xfrm>
            <a:off x="15087600" y="18995136"/>
            <a:ext cx="5502946" cy="3255264"/>
          </a:xfrm>
          <a:prstGeom prst="rect">
            <a:avLst/>
          </a:prstGeom>
          <a:noFill/>
        </p:spPr>
      </p:pic>
      <p:sp>
        <p:nvSpPr>
          <p:cNvPr id="88" name="TextBox 87"/>
          <p:cNvSpPr txBox="1"/>
          <p:nvPr/>
        </p:nvSpPr>
        <p:spPr>
          <a:xfrm>
            <a:off x="16611601" y="19278600"/>
            <a:ext cx="533400" cy="553998"/>
          </a:xfrm>
          <a:prstGeom prst="rect">
            <a:avLst/>
          </a:prstGeom>
          <a:noFill/>
        </p:spPr>
        <p:txBody>
          <a:bodyPr wrap="square" rtlCol="0">
            <a:spAutoFit/>
          </a:bodyPr>
          <a:lstStyle/>
          <a:p>
            <a:r>
              <a:rPr lang="el-GR" dirty="0" smtClean="0">
                <a:solidFill>
                  <a:schemeClr val="bg1"/>
                </a:solidFill>
              </a:rPr>
              <a:t>α</a:t>
            </a:r>
            <a:endParaRPr lang="en-US" dirty="0">
              <a:solidFill>
                <a:schemeClr val="bg1"/>
              </a:solidFill>
            </a:endParaRPr>
          </a:p>
        </p:txBody>
      </p:sp>
      <p:sp>
        <p:nvSpPr>
          <p:cNvPr id="89" name="TextBox 88"/>
          <p:cNvSpPr txBox="1"/>
          <p:nvPr/>
        </p:nvSpPr>
        <p:spPr>
          <a:xfrm>
            <a:off x="15925800" y="14773870"/>
            <a:ext cx="533400" cy="553998"/>
          </a:xfrm>
          <a:prstGeom prst="rect">
            <a:avLst/>
          </a:prstGeom>
          <a:noFill/>
        </p:spPr>
        <p:txBody>
          <a:bodyPr wrap="square" rtlCol="0">
            <a:spAutoFit/>
          </a:bodyPr>
          <a:lstStyle/>
          <a:p>
            <a:r>
              <a:rPr lang="el-GR" dirty="0" smtClean="0"/>
              <a:t>α</a:t>
            </a:r>
            <a:endParaRPr lang="en-US" dirty="0"/>
          </a:p>
        </p:txBody>
      </p:sp>
      <p:sp>
        <p:nvSpPr>
          <p:cNvPr id="90" name="TextBox 89"/>
          <p:cNvSpPr txBox="1"/>
          <p:nvPr/>
        </p:nvSpPr>
        <p:spPr>
          <a:xfrm>
            <a:off x="15621000" y="10363200"/>
            <a:ext cx="533400" cy="553998"/>
          </a:xfrm>
          <a:prstGeom prst="rect">
            <a:avLst/>
          </a:prstGeom>
          <a:noFill/>
        </p:spPr>
        <p:txBody>
          <a:bodyPr wrap="square" rtlCol="0">
            <a:spAutoFit/>
          </a:bodyPr>
          <a:lstStyle/>
          <a:p>
            <a:r>
              <a:rPr lang="el-GR" dirty="0" smtClean="0"/>
              <a:t>α</a:t>
            </a:r>
            <a:endParaRPr lang="en-US" dirty="0"/>
          </a:p>
        </p:txBody>
      </p:sp>
      <p:sp>
        <p:nvSpPr>
          <p:cNvPr id="92" name="TextBox 91"/>
          <p:cNvSpPr txBox="1"/>
          <p:nvPr/>
        </p:nvSpPr>
        <p:spPr>
          <a:xfrm>
            <a:off x="23926800" y="14850070"/>
            <a:ext cx="533400" cy="553998"/>
          </a:xfrm>
          <a:prstGeom prst="rect">
            <a:avLst/>
          </a:prstGeom>
          <a:noFill/>
        </p:spPr>
        <p:txBody>
          <a:bodyPr wrap="square" rtlCol="0">
            <a:spAutoFit/>
          </a:bodyPr>
          <a:lstStyle/>
          <a:p>
            <a:r>
              <a:rPr lang="el-GR" dirty="0" smtClean="0"/>
              <a:t>β</a:t>
            </a:r>
            <a:endParaRPr lang="en-US" dirty="0"/>
          </a:p>
        </p:txBody>
      </p:sp>
      <p:sp>
        <p:nvSpPr>
          <p:cNvPr id="93" name="TextBox 92"/>
          <p:cNvSpPr txBox="1"/>
          <p:nvPr/>
        </p:nvSpPr>
        <p:spPr>
          <a:xfrm>
            <a:off x="23317200" y="10363200"/>
            <a:ext cx="533400" cy="553998"/>
          </a:xfrm>
          <a:prstGeom prst="rect">
            <a:avLst/>
          </a:prstGeom>
          <a:noFill/>
        </p:spPr>
        <p:txBody>
          <a:bodyPr wrap="square" rtlCol="0">
            <a:spAutoFit/>
          </a:bodyPr>
          <a:lstStyle/>
          <a:p>
            <a:r>
              <a:rPr lang="el-GR" dirty="0" smtClean="0"/>
              <a:t>β</a:t>
            </a:r>
            <a:endParaRPr lang="en-US" dirty="0"/>
          </a:p>
        </p:txBody>
      </p:sp>
      <p:sp>
        <p:nvSpPr>
          <p:cNvPr id="94" name="TextBox 93"/>
          <p:cNvSpPr txBox="1"/>
          <p:nvPr/>
        </p:nvSpPr>
        <p:spPr>
          <a:xfrm>
            <a:off x="1676400" y="27889200"/>
            <a:ext cx="12268200" cy="3416320"/>
          </a:xfrm>
          <a:prstGeom prst="rect">
            <a:avLst/>
          </a:prstGeom>
          <a:noFill/>
        </p:spPr>
        <p:txBody>
          <a:bodyPr wrap="square" rtlCol="0">
            <a:spAutoFit/>
          </a:bodyPr>
          <a:lstStyle/>
          <a:p>
            <a:pPr algn="just"/>
            <a:r>
              <a:rPr lang="en-US" sz="2400" i="1" dirty="0" smtClean="0"/>
              <a:t>solid </a:t>
            </a:r>
            <a:r>
              <a:rPr lang="en-US" sz="2400" i="1" dirty="0" smtClean="0"/>
              <a:t>body</a:t>
            </a:r>
            <a:r>
              <a:rPr lang="en-US" sz="2400" dirty="0" smtClean="0"/>
              <a:t>, i.e., the observed flux on the surface at each time instance corresponds to one </a:t>
            </a:r>
            <a:r>
              <a:rPr lang="en-US" sz="2400" i="1" dirty="0" smtClean="0"/>
              <a:t>particular height of the body</a:t>
            </a:r>
            <a:r>
              <a:rPr lang="en-US" sz="2400" dirty="0" smtClean="0"/>
              <a:t>. </a:t>
            </a:r>
            <a:r>
              <a:rPr lang="en-US" sz="2400" dirty="0" smtClean="0"/>
              <a:t>As </a:t>
            </a:r>
            <a:r>
              <a:rPr lang="en-US" sz="2400" dirty="0" smtClean="0"/>
              <a:t>a first-order approximation, the velocity of the emergent structure is assumed</a:t>
            </a:r>
            <a:r>
              <a:rPr lang="en-US" sz="2400" dirty="0" smtClean="0"/>
              <a:t> </a:t>
            </a:r>
            <a:r>
              <a:rPr lang="en-US" sz="2400" dirty="0" smtClean="0"/>
              <a:t>constant, thus each frame contributes equally to the height of the structure (</a:t>
            </a:r>
            <a:r>
              <a:rPr lang="en-US" sz="2400" b="1" dirty="0" smtClean="0"/>
              <a:t>Fig 6 </a:t>
            </a:r>
            <a:r>
              <a:rPr lang="el-GR" sz="2400" b="1" dirty="0" smtClean="0"/>
              <a:t>α</a:t>
            </a:r>
            <a:r>
              <a:rPr lang="en-US" sz="2400" b="1" dirty="0" smtClean="0"/>
              <a:t>,</a:t>
            </a:r>
            <a:r>
              <a:rPr lang="el-GR" sz="2400" b="1" dirty="0" smtClean="0"/>
              <a:t>β</a:t>
            </a:r>
            <a:r>
              <a:rPr lang="en-US" sz="2400" dirty="0" smtClean="0"/>
              <a:t>). </a:t>
            </a:r>
          </a:p>
          <a:p>
            <a:pPr algn="just"/>
            <a:endParaRPr lang="en-US" sz="2400" dirty="0" smtClean="0"/>
          </a:p>
          <a:p>
            <a:pPr algn="just"/>
            <a:r>
              <a:rPr lang="en-US" sz="2400" dirty="0" smtClean="0"/>
              <a:t>As an further attempt to get a more detailed picture than the one we get with the assumption  of constant speed, we </a:t>
            </a:r>
            <a:r>
              <a:rPr lang="en-US" sz="2400" b="1" i="1" dirty="0" smtClean="0"/>
              <a:t>interpolate</a:t>
            </a:r>
            <a:r>
              <a:rPr lang="en-US" sz="2400" dirty="0" smtClean="0"/>
              <a:t> the height (Z-dimension) of the </a:t>
            </a:r>
            <a:r>
              <a:rPr lang="en-US" sz="2400" dirty="0" err="1" smtClean="0"/>
              <a:t>datacubes</a:t>
            </a:r>
            <a:r>
              <a:rPr lang="en-US" sz="2400" dirty="0" smtClean="0"/>
              <a:t> with the polarity (peak </a:t>
            </a:r>
            <a:r>
              <a:rPr lang="en-US" sz="2400" dirty="0" err="1" smtClean="0"/>
              <a:t>centroid</a:t>
            </a:r>
            <a:r>
              <a:rPr lang="en-US" sz="2400" dirty="0" smtClean="0"/>
              <a:t>) relative separation rate (</a:t>
            </a:r>
            <a:r>
              <a:rPr lang="en-US" sz="2400" b="1" dirty="0" smtClean="0"/>
              <a:t>Fig 5</a:t>
            </a:r>
            <a:r>
              <a:rPr lang="el-GR" sz="2400" b="1" dirty="0" smtClean="0"/>
              <a:t>α</a:t>
            </a:r>
            <a:r>
              <a:rPr lang="en-US" sz="2400" b="1" dirty="0" smtClean="0"/>
              <a:t>,</a:t>
            </a:r>
            <a:r>
              <a:rPr lang="el-GR" sz="2400" b="1" dirty="0" smtClean="0"/>
              <a:t>β</a:t>
            </a:r>
            <a:r>
              <a:rPr lang="en-US" sz="2400" dirty="0" smtClean="0"/>
              <a:t>, black curve and  the small colored plot). Linking the variations of the separation rate with the velocity of a solid emergent structure allows for an estimate on the height of the magnetic structure prior to emergence (</a:t>
            </a:r>
            <a:r>
              <a:rPr lang="en-US" sz="2400" b="1" dirty="0" smtClean="0"/>
              <a:t>Fig 7</a:t>
            </a:r>
            <a:r>
              <a:rPr lang="en-US" sz="2400" dirty="0" smtClean="0"/>
              <a:t>).</a:t>
            </a:r>
            <a:endParaRPr lang="en-US" sz="2400" dirty="0" smtClean="0">
              <a:cs typeface="Arial" pitchFamily="34" charset="0"/>
            </a:endParaRPr>
          </a:p>
        </p:txBody>
      </p:sp>
      <p:cxnSp>
        <p:nvCxnSpPr>
          <p:cNvPr id="96" name="Straight Arrow Connector 95"/>
          <p:cNvCxnSpPr/>
          <p:nvPr/>
        </p:nvCxnSpPr>
        <p:spPr bwMode="auto">
          <a:xfrm rot="5400000">
            <a:off x="1409700" y="23736300"/>
            <a:ext cx="1447800" cy="1588"/>
          </a:xfrm>
          <a:prstGeom prst="straightConnector1">
            <a:avLst/>
          </a:prstGeom>
          <a:solidFill>
            <a:srgbClr val="FFFF00">
              <a:alpha val="44000"/>
            </a:srgbClr>
          </a:solidFill>
          <a:ln w="38100" cap="flat" cmpd="sng" algn="ctr">
            <a:solidFill>
              <a:schemeClr val="bg1"/>
            </a:solidFill>
            <a:prstDash val="solid"/>
            <a:round/>
            <a:headEnd type="none" w="med" len="med"/>
            <a:tailEnd type="arrow"/>
          </a:ln>
          <a:effectLst/>
        </p:spPr>
      </p:cxnSp>
      <p:sp>
        <p:nvSpPr>
          <p:cNvPr id="98" name="TextBox 97"/>
          <p:cNvSpPr txBox="1"/>
          <p:nvPr/>
        </p:nvSpPr>
        <p:spPr>
          <a:xfrm>
            <a:off x="1981200" y="24307800"/>
            <a:ext cx="457200" cy="553998"/>
          </a:xfrm>
          <a:prstGeom prst="rect">
            <a:avLst/>
          </a:prstGeom>
          <a:noFill/>
        </p:spPr>
        <p:txBody>
          <a:bodyPr wrap="square" rtlCol="0">
            <a:spAutoFit/>
          </a:bodyPr>
          <a:lstStyle/>
          <a:p>
            <a:r>
              <a:rPr lang="en-US" dirty="0" err="1" smtClean="0">
                <a:solidFill>
                  <a:schemeClr val="bg1"/>
                </a:solidFill>
              </a:rPr>
              <a:t>t</a:t>
            </a:r>
            <a:r>
              <a:rPr lang="en-US" baseline="-25000" dirty="0" err="1" smtClean="0">
                <a:solidFill>
                  <a:schemeClr val="bg1"/>
                </a:solidFill>
              </a:rPr>
              <a:t>n</a:t>
            </a:r>
            <a:endParaRPr lang="en-US" baseline="-25000" dirty="0">
              <a:solidFill>
                <a:schemeClr val="bg1"/>
              </a:solidFill>
            </a:endParaRPr>
          </a:p>
        </p:txBody>
      </p:sp>
      <p:sp>
        <p:nvSpPr>
          <p:cNvPr id="99" name="TextBox 98"/>
          <p:cNvSpPr txBox="1"/>
          <p:nvPr/>
        </p:nvSpPr>
        <p:spPr>
          <a:xfrm>
            <a:off x="1981200" y="22479000"/>
            <a:ext cx="457200" cy="553998"/>
          </a:xfrm>
          <a:prstGeom prst="rect">
            <a:avLst/>
          </a:prstGeom>
          <a:noFill/>
        </p:spPr>
        <p:txBody>
          <a:bodyPr wrap="square" rtlCol="0">
            <a:spAutoFit/>
          </a:bodyPr>
          <a:lstStyle/>
          <a:p>
            <a:r>
              <a:rPr lang="en-US" dirty="0" smtClean="0">
                <a:solidFill>
                  <a:schemeClr val="bg1"/>
                </a:solidFill>
              </a:rPr>
              <a:t>t</a:t>
            </a:r>
            <a:r>
              <a:rPr lang="en-US" baseline="-25000" dirty="0" smtClean="0">
                <a:solidFill>
                  <a:schemeClr val="bg1"/>
                </a:solidFill>
              </a:rPr>
              <a:t>0</a:t>
            </a:r>
            <a:endParaRPr lang="en-US" baseline="-25000" dirty="0">
              <a:solidFill>
                <a:schemeClr val="bg1"/>
              </a:solidFill>
            </a:endParaRPr>
          </a:p>
        </p:txBody>
      </p:sp>
      <p:sp>
        <p:nvSpPr>
          <p:cNvPr id="100" name="TextBox 99"/>
          <p:cNvSpPr txBox="1"/>
          <p:nvPr/>
        </p:nvSpPr>
        <p:spPr>
          <a:xfrm>
            <a:off x="15544800" y="9592270"/>
            <a:ext cx="13487400" cy="646331"/>
          </a:xfrm>
          <a:prstGeom prst="rect">
            <a:avLst/>
          </a:prstGeom>
          <a:noFill/>
        </p:spPr>
        <p:txBody>
          <a:bodyPr wrap="square" rtlCol="0">
            <a:spAutoFit/>
          </a:bodyPr>
          <a:lstStyle/>
          <a:p>
            <a:pPr algn="just"/>
            <a:r>
              <a:rPr lang="en-US" sz="1800" b="1" dirty="0" smtClean="0"/>
              <a:t>Fig </a:t>
            </a:r>
            <a:r>
              <a:rPr lang="en-US" sz="1800" b="1" dirty="0" smtClean="0"/>
              <a:t>3. </a:t>
            </a:r>
            <a:r>
              <a:rPr lang="en-US" sz="1800" dirty="0" smtClean="0"/>
              <a:t>The first 6 days of evolution of the AR </a:t>
            </a:r>
            <a:r>
              <a:rPr lang="en-US" sz="1800" dirty="0" smtClean="0"/>
              <a:t>11156 (left) and AR 11640 (right) </a:t>
            </a:r>
            <a:r>
              <a:rPr lang="en-US" sz="1800" dirty="0" smtClean="0"/>
              <a:t>as observed with SDO/HMI LOS </a:t>
            </a:r>
            <a:r>
              <a:rPr lang="en-US" sz="1800" dirty="0" smtClean="0"/>
              <a:t>magnetograph (only used here for the illustration). The </a:t>
            </a:r>
            <a:r>
              <a:rPr lang="en-US" sz="1800" dirty="0" smtClean="0"/>
              <a:t>white cross  shows the position of the guiding center of the 240” x 200” FOV </a:t>
            </a:r>
            <a:r>
              <a:rPr lang="en-US" sz="1800" dirty="0" smtClean="0"/>
              <a:t>at a </a:t>
            </a:r>
            <a:r>
              <a:rPr lang="en-US" sz="1800" dirty="0" smtClean="0"/>
              <a:t>fixed heliographic </a:t>
            </a:r>
            <a:r>
              <a:rPr lang="en-US" sz="1800" dirty="0" smtClean="0"/>
              <a:t>latitude.</a:t>
            </a:r>
            <a:endParaRPr lang="en-US" sz="1800" dirty="0" smtClean="0"/>
          </a:p>
        </p:txBody>
      </p:sp>
      <p:sp>
        <p:nvSpPr>
          <p:cNvPr id="101" name="TextBox 100"/>
          <p:cNvSpPr txBox="1"/>
          <p:nvPr/>
        </p:nvSpPr>
        <p:spPr>
          <a:xfrm>
            <a:off x="15697200" y="13335000"/>
            <a:ext cx="12954000" cy="923330"/>
          </a:xfrm>
          <a:prstGeom prst="rect">
            <a:avLst/>
          </a:prstGeom>
          <a:noFill/>
        </p:spPr>
        <p:txBody>
          <a:bodyPr wrap="square" rtlCol="0">
            <a:spAutoFit/>
          </a:bodyPr>
          <a:lstStyle/>
          <a:p>
            <a:pPr algn="just"/>
            <a:r>
              <a:rPr lang="en-US" sz="1800" b="1" dirty="0" smtClean="0"/>
              <a:t>Fig </a:t>
            </a:r>
            <a:r>
              <a:rPr lang="en-US" sz="1800" b="1" dirty="0" smtClean="0"/>
              <a:t>4. </a:t>
            </a:r>
            <a:r>
              <a:rPr lang="en-US" sz="1800" dirty="0" smtClean="0"/>
              <a:t>Unsigned magnetic flux versus time for AR 11156 (left) and AR 11640 (right</a:t>
            </a:r>
            <a:r>
              <a:rPr lang="en-US" sz="1800" dirty="0" smtClean="0"/>
              <a:t>). The </a:t>
            </a:r>
            <a:r>
              <a:rPr lang="en-US" sz="1800" i="1" dirty="0" smtClean="0"/>
              <a:t>color scheme </a:t>
            </a:r>
            <a:r>
              <a:rPr lang="en-US" sz="1800" dirty="0" smtClean="0"/>
              <a:t>adopted for visualizing the magnetic polarities is “</a:t>
            </a:r>
            <a:r>
              <a:rPr lang="en-US" sz="1800" i="1" dirty="0" smtClean="0"/>
              <a:t>Doppler shift</a:t>
            </a:r>
            <a:r>
              <a:rPr lang="en-US" sz="1800" dirty="0" smtClean="0"/>
              <a:t>”-like, i.e. red is pointing inward to the sun (</a:t>
            </a:r>
            <a:r>
              <a:rPr lang="en-US" sz="1800" b="1" dirty="0" smtClean="0">
                <a:solidFill>
                  <a:srgbClr val="FF0000"/>
                </a:solidFill>
              </a:rPr>
              <a:t>negative B</a:t>
            </a:r>
            <a:r>
              <a:rPr lang="en-US" sz="1800" dirty="0" smtClean="0"/>
              <a:t>) and blue is outward, i.e. pointing to the observer (</a:t>
            </a:r>
            <a:r>
              <a:rPr lang="en-US" sz="1800" b="1" dirty="0" smtClean="0">
                <a:solidFill>
                  <a:srgbClr val="231ADA"/>
                </a:solidFill>
              </a:rPr>
              <a:t>positive B</a:t>
            </a:r>
            <a:r>
              <a:rPr lang="en-US" sz="1800" dirty="0" smtClean="0"/>
              <a:t>).</a:t>
            </a:r>
            <a:endParaRPr lang="en-US" sz="1800" dirty="0" smtClean="0"/>
          </a:p>
        </p:txBody>
      </p:sp>
      <p:sp>
        <p:nvSpPr>
          <p:cNvPr id="103" name="TextBox 102"/>
          <p:cNvSpPr txBox="1"/>
          <p:nvPr/>
        </p:nvSpPr>
        <p:spPr>
          <a:xfrm>
            <a:off x="15773400" y="17974270"/>
            <a:ext cx="13182601" cy="923330"/>
          </a:xfrm>
          <a:prstGeom prst="rect">
            <a:avLst/>
          </a:prstGeom>
          <a:noFill/>
        </p:spPr>
        <p:txBody>
          <a:bodyPr wrap="square" rtlCol="0">
            <a:spAutoFit/>
          </a:bodyPr>
          <a:lstStyle/>
          <a:p>
            <a:pPr algn="just"/>
            <a:r>
              <a:rPr lang="en-US" sz="1800" b="1" dirty="0" smtClean="0"/>
              <a:t>Fig </a:t>
            </a:r>
            <a:r>
              <a:rPr lang="en-US" sz="1800" b="1" dirty="0" smtClean="0"/>
              <a:t>5. </a:t>
            </a:r>
            <a:r>
              <a:rPr lang="en-US" sz="1800" i="1" dirty="0" smtClean="0"/>
              <a:t>Polarity Separation </a:t>
            </a:r>
            <a:r>
              <a:rPr lang="en-US" sz="1800" dirty="0" smtClean="0"/>
              <a:t>(</a:t>
            </a:r>
            <a:r>
              <a:rPr lang="en-US" sz="1800" b="1" dirty="0" smtClean="0"/>
              <a:t>Black curve</a:t>
            </a:r>
            <a:r>
              <a:rPr lang="en-US" sz="1800" dirty="0" smtClean="0"/>
              <a:t>) and </a:t>
            </a:r>
            <a:r>
              <a:rPr lang="en-US" sz="1800" i="1" dirty="0" smtClean="0"/>
              <a:t>Tilt Angle </a:t>
            </a:r>
            <a:r>
              <a:rPr lang="en-US" sz="1800" dirty="0" smtClean="0"/>
              <a:t>(</a:t>
            </a:r>
            <a:r>
              <a:rPr lang="en-US" sz="1800" b="1" dirty="0" smtClean="0">
                <a:solidFill>
                  <a:schemeClr val="accent2">
                    <a:lumMod val="75000"/>
                  </a:schemeClr>
                </a:solidFill>
              </a:rPr>
              <a:t>Green curve</a:t>
            </a:r>
            <a:r>
              <a:rPr lang="en-US" sz="1800" dirty="0" smtClean="0"/>
              <a:t>) versus time for AR 11156 (left) and AR 11640 (right</a:t>
            </a:r>
            <a:r>
              <a:rPr lang="en-US" sz="1800" dirty="0" smtClean="0"/>
              <a:t>). </a:t>
            </a:r>
            <a:r>
              <a:rPr lang="en-US" sz="1800" dirty="0" smtClean="0"/>
              <a:t>Colored vertical lines denote the beginning of a day. The colors correspond to those on the </a:t>
            </a:r>
            <a:r>
              <a:rPr lang="en-US" sz="1800" b="1" dirty="0" smtClean="0"/>
              <a:t>polarity peak-</a:t>
            </a:r>
            <a:r>
              <a:rPr lang="en-US" sz="1800" b="1" dirty="0" err="1" smtClean="0"/>
              <a:t>centroid</a:t>
            </a:r>
            <a:r>
              <a:rPr lang="en-US" sz="1800" b="1" dirty="0" smtClean="0"/>
              <a:t> motion </a:t>
            </a:r>
            <a:r>
              <a:rPr lang="en-US" sz="1800" b="1" dirty="0" err="1" smtClean="0"/>
              <a:t>x,y</a:t>
            </a:r>
            <a:r>
              <a:rPr lang="en-US" sz="1800" b="1" dirty="0" smtClean="0"/>
              <a:t>-</a:t>
            </a:r>
            <a:r>
              <a:rPr lang="en-US" sz="1800" b="1" dirty="0" smtClean="0"/>
              <a:t>plo</a:t>
            </a:r>
            <a:r>
              <a:rPr lang="en-US" sz="1800" dirty="0" smtClean="0"/>
              <a:t>t (in pixels) as to provide the temporal information for visualizing the motion of polarities (separation and tilt) on the heliographic plane.</a:t>
            </a:r>
            <a:endParaRPr lang="en-US" sz="1800" dirty="0" smtClean="0"/>
          </a:p>
        </p:txBody>
      </p:sp>
      <p:sp>
        <p:nvSpPr>
          <p:cNvPr id="105" name="TextBox 104"/>
          <p:cNvSpPr txBox="1"/>
          <p:nvPr/>
        </p:nvSpPr>
        <p:spPr>
          <a:xfrm>
            <a:off x="30861000" y="19583400"/>
            <a:ext cx="11658600" cy="6370975"/>
          </a:xfrm>
          <a:prstGeom prst="rect">
            <a:avLst/>
          </a:prstGeom>
          <a:noFill/>
        </p:spPr>
        <p:txBody>
          <a:bodyPr wrap="square" rtlCol="0">
            <a:spAutoFit/>
          </a:bodyPr>
          <a:lstStyle/>
          <a:p>
            <a:pPr algn="just"/>
            <a:r>
              <a:rPr lang="en-US" sz="2400" dirty="0" smtClean="0"/>
              <a:t>-The behavior of  the two ARs under study with respect to their </a:t>
            </a:r>
            <a:r>
              <a:rPr lang="en-US" sz="2400" i="1" dirty="0" smtClean="0"/>
              <a:t>Tilt angle </a:t>
            </a:r>
            <a:r>
              <a:rPr lang="en-US" sz="2400" dirty="0" smtClean="0"/>
              <a:t>(green curve. </a:t>
            </a:r>
            <a:r>
              <a:rPr lang="en-US" sz="2400" b="1" dirty="0" smtClean="0"/>
              <a:t>Fig 5</a:t>
            </a:r>
            <a:r>
              <a:rPr lang="el-GR" sz="2400" b="1" dirty="0" smtClean="0"/>
              <a:t>α,β</a:t>
            </a:r>
            <a:r>
              <a:rPr lang="en-US" sz="2400" dirty="0" smtClean="0"/>
              <a:t>) is noteworthy. There is a statistical law for solar ARs (weaker than that of Hale’s law,)  called Joy’s Law. That is there’s a </a:t>
            </a:r>
            <a:r>
              <a:rPr lang="en-US" sz="2400" dirty="0" smtClean="0"/>
              <a:t>weak dependence </a:t>
            </a:r>
            <a:r>
              <a:rPr lang="en-US" sz="2400" dirty="0" smtClean="0"/>
              <a:t>on </a:t>
            </a:r>
            <a:r>
              <a:rPr lang="en-US" sz="2400" dirty="0" smtClean="0"/>
              <a:t>the tilt of the bipole with respect to the local </a:t>
            </a:r>
            <a:r>
              <a:rPr lang="en-US" sz="2400" dirty="0" smtClean="0"/>
              <a:t>line of latitude.</a:t>
            </a:r>
            <a:r>
              <a:rPr lang="el-GR" sz="2400" dirty="0" smtClean="0"/>
              <a:t> </a:t>
            </a:r>
            <a:r>
              <a:rPr lang="en-US" sz="2400" dirty="0" smtClean="0"/>
              <a:t>This makes ~ two out of every three ARs to point slightly towards the equator, regardless of the hemisphere they are at (Chintzoglou and Zhang, </a:t>
            </a:r>
            <a:r>
              <a:rPr lang="en-US" sz="2400" u="sng" dirty="0" smtClean="0">
                <a:solidFill>
                  <a:srgbClr val="FF0000"/>
                </a:solidFill>
              </a:rPr>
              <a:t>2011</a:t>
            </a:r>
            <a:r>
              <a:rPr lang="en-US" sz="2400" dirty="0" smtClean="0"/>
              <a:t>). Although at the end (i.e. after about 4 or 5 days) the bipoles more or less assume  a </a:t>
            </a:r>
            <a:r>
              <a:rPr lang="en-US" sz="2400" i="1" dirty="0" smtClean="0"/>
              <a:t>Joy’s law-compliant tilt</a:t>
            </a:r>
            <a:r>
              <a:rPr lang="en-US" sz="2400" dirty="0" smtClean="0"/>
              <a:t> (positive tilt or around zero), it is very interesting to see that the Northern  AR starts with a super-Joy’s law tilt and the Southern starts with a anti-Joy’s law tilt. </a:t>
            </a:r>
          </a:p>
          <a:p>
            <a:pPr algn="just"/>
            <a:endParaRPr lang="en-US" sz="2400" dirty="0" smtClean="0"/>
          </a:p>
          <a:p>
            <a:pPr algn="just"/>
            <a:r>
              <a:rPr lang="en-US" sz="2400" dirty="0" smtClean="0"/>
              <a:t>-The magnetic structure height we were able to  infer with the </a:t>
            </a:r>
            <a:r>
              <a:rPr lang="en-US" sz="2400" i="1" dirty="0" smtClean="0"/>
              <a:t>Height-Interpolation</a:t>
            </a:r>
            <a:r>
              <a:rPr lang="en-US" sz="2400" dirty="0" smtClean="0"/>
              <a:t> method is not too far away from the deepest detection of magnetic fields by means of  local </a:t>
            </a:r>
            <a:r>
              <a:rPr lang="en-US" sz="2400" dirty="0" err="1" smtClean="0"/>
              <a:t>Helio</a:t>
            </a:r>
            <a:r>
              <a:rPr lang="en-US" sz="2400" dirty="0" smtClean="0"/>
              <a:t>-seismology methods (</a:t>
            </a:r>
            <a:r>
              <a:rPr lang="en-US" sz="2400" dirty="0" err="1" smtClean="0"/>
              <a:t>Ilonidis</a:t>
            </a:r>
            <a:r>
              <a:rPr lang="en-US" sz="2400" dirty="0" smtClean="0"/>
              <a:t> et al, </a:t>
            </a:r>
            <a:r>
              <a:rPr lang="en-US" sz="2400" u="sng" dirty="0" smtClean="0">
                <a:solidFill>
                  <a:srgbClr val="FF0000"/>
                </a:solidFill>
              </a:rPr>
              <a:t>2011</a:t>
            </a:r>
            <a:r>
              <a:rPr lang="en-US" sz="2400" dirty="0" smtClean="0"/>
              <a:t>), i.e. about 65 Mm .</a:t>
            </a:r>
          </a:p>
          <a:p>
            <a:pPr algn="just"/>
            <a:endParaRPr lang="en-US" sz="2400" dirty="0" smtClean="0"/>
          </a:p>
          <a:p>
            <a:pPr algn="just"/>
            <a:r>
              <a:rPr lang="en-US" sz="2400" dirty="0" smtClean="0"/>
              <a:t>-</a:t>
            </a:r>
            <a:r>
              <a:rPr lang="en-US" sz="2400" dirty="0" smtClean="0"/>
              <a:t>This study also demonstrates that the image-stacking technique is a promising method for studying the 3D structure of ARs prior to their emergence. In the future, we will study the magnetic vector 3D structure by fully using the magnetic vector observations from </a:t>
            </a:r>
            <a:r>
              <a:rPr lang="en-US" sz="2400" dirty="0" smtClean="0"/>
              <a:t>the </a:t>
            </a:r>
            <a:r>
              <a:rPr lang="en-US" sz="2400" i="1" dirty="0" smtClean="0"/>
              <a:t>SDO</a:t>
            </a:r>
            <a:r>
              <a:rPr lang="en-US" sz="2400" dirty="0" smtClean="0"/>
              <a:t>/HMI instrument (B-field streamlines).</a:t>
            </a:r>
            <a:endParaRPr lang="en-US" sz="2400" dirty="0" smtClean="0"/>
          </a:p>
        </p:txBody>
      </p:sp>
      <p:sp>
        <p:nvSpPr>
          <p:cNvPr id="106" name="TextBox 105"/>
          <p:cNvSpPr txBox="1"/>
          <p:nvPr/>
        </p:nvSpPr>
        <p:spPr>
          <a:xfrm>
            <a:off x="30937200" y="26898600"/>
            <a:ext cx="11658600" cy="4524315"/>
          </a:xfrm>
          <a:prstGeom prst="rect">
            <a:avLst/>
          </a:prstGeom>
          <a:noFill/>
        </p:spPr>
        <p:txBody>
          <a:bodyPr wrap="square" rtlCol="0">
            <a:spAutoFit/>
          </a:bodyPr>
          <a:lstStyle/>
          <a:p>
            <a:pPr algn="just"/>
            <a:r>
              <a:rPr lang="it-IT" sz="2400" dirty="0" smtClean="0"/>
              <a:t>Caligari, P., Moreno-Insertis, F., &amp; Schussler, M. 1995, </a:t>
            </a:r>
            <a:r>
              <a:rPr lang="it-IT" sz="2400" i="1" dirty="0" smtClean="0"/>
              <a:t>ApJ</a:t>
            </a:r>
            <a:r>
              <a:rPr lang="it-IT" sz="2400" dirty="0" smtClean="0"/>
              <a:t>, </a:t>
            </a:r>
            <a:r>
              <a:rPr lang="it-IT" sz="2400" b="1" dirty="0" smtClean="0"/>
              <a:t>441</a:t>
            </a:r>
            <a:r>
              <a:rPr lang="it-IT" sz="2400" dirty="0" smtClean="0"/>
              <a:t>, </a:t>
            </a:r>
            <a:r>
              <a:rPr lang="it-IT" sz="2400" dirty="0" smtClean="0"/>
              <a:t>886</a:t>
            </a:r>
          </a:p>
          <a:p>
            <a:pPr algn="just"/>
            <a:r>
              <a:rPr lang="fr-FR" sz="2400" dirty="0" smtClean="0"/>
              <a:t>Charbonneau, P. 2005, </a:t>
            </a:r>
            <a:r>
              <a:rPr lang="fr-FR" sz="2400" i="1" dirty="0" smtClean="0"/>
              <a:t>LRSP</a:t>
            </a:r>
            <a:r>
              <a:rPr lang="fr-FR" sz="2400" dirty="0" smtClean="0"/>
              <a:t>, </a:t>
            </a:r>
            <a:r>
              <a:rPr lang="fr-FR" sz="2400" b="1" dirty="0" smtClean="0"/>
              <a:t>2</a:t>
            </a:r>
            <a:r>
              <a:rPr lang="fr-FR" sz="2400" dirty="0" smtClean="0"/>
              <a:t>, </a:t>
            </a:r>
            <a:r>
              <a:rPr lang="fr-FR" sz="2400" dirty="0" smtClean="0"/>
              <a:t>2</a:t>
            </a:r>
          </a:p>
          <a:p>
            <a:pPr algn="just"/>
            <a:r>
              <a:rPr lang="en-US" sz="2400" dirty="0" smtClean="0"/>
              <a:t>Chintzoglou, G. &amp; Zhang, J. 2013</a:t>
            </a:r>
            <a:r>
              <a:rPr lang="en-US" sz="2400" dirty="0" smtClean="0"/>
              <a:t> </a:t>
            </a:r>
            <a:r>
              <a:rPr lang="en-US" sz="2400" i="1" dirty="0" err="1" smtClean="0"/>
              <a:t>ApJ</a:t>
            </a:r>
            <a:r>
              <a:rPr lang="en-US" sz="2400" dirty="0" smtClean="0"/>
              <a:t> </a:t>
            </a:r>
            <a:r>
              <a:rPr lang="en-US" sz="2400" b="1" dirty="0" smtClean="0"/>
              <a:t>764</a:t>
            </a:r>
            <a:r>
              <a:rPr lang="en-US" sz="2400" dirty="0" smtClean="0"/>
              <a:t> </a:t>
            </a:r>
            <a:r>
              <a:rPr lang="en-US" sz="2400" dirty="0" smtClean="0"/>
              <a:t>L3</a:t>
            </a:r>
          </a:p>
          <a:p>
            <a:pPr algn="just"/>
            <a:r>
              <a:rPr lang="nl-NL" sz="2400" dirty="0" smtClean="0"/>
              <a:t>Chintzoglou, G</a:t>
            </a:r>
            <a:r>
              <a:rPr lang="nl-NL" sz="2400" dirty="0" smtClean="0"/>
              <a:t>. &amp; </a:t>
            </a:r>
            <a:r>
              <a:rPr lang="nl-NL" sz="2400" dirty="0" smtClean="0"/>
              <a:t>Zhang, </a:t>
            </a:r>
            <a:r>
              <a:rPr lang="nl-NL" sz="2400" smtClean="0"/>
              <a:t>J</a:t>
            </a:r>
            <a:r>
              <a:rPr lang="nl-NL" sz="2400" smtClean="0"/>
              <a:t>. </a:t>
            </a:r>
            <a:r>
              <a:rPr lang="nl-NL" sz="2400" dirty="0" smtClean="0"/>
              <a:t>2011, AAS-SPD meeting #42, #17.10; AAS Bulletin, Vol. 43</a:t>
            </a:r>
            <a:endParaRPr lang="fr-FR" sz="2400" dirty="0" smtClean="0"/>
          </a:p>
          <a:p>
            <a:pPr algn="just"/>
            <a:r>
              <a:rPr lang="en-US" sz="2400" dirty="0" smtClean="0"/>
              <a:t>Fan, Y. 2008, </a:t>
            </a:r>
            <a:r>
              <a:rPr lang="en-US" sz="2400" i="1" dirty="0" err="1" smtClean="0"/>
              <a:t>ApJ</a:t>
            </a:r>
            <a:r>
              <a:rPr lang="en-US" sz="2400" dirty="0" smtClean="0"/>
              <a:t>, </a:t>
            </a:r>
            <a:r>
              <a:rPr lang="en-US" sz="2400" b="1" dirty="0" smtClean="0"/>
              <a:t>676</a:t>
            </a:r>
            <a:r>
              <a:rPr lang="en-US" sz="2400" dirty="0" smtClean="0"/>
              <a:t>, </a:t>
            </a:r>
            <a:r>
              <a:rPr lang="en-US" sz="2400" dirty="0" smtClean="0"/>
              <a:t>680</a:t>
            </a:r>
          </a:p>
          <a:p>
            <a:pPr algn="just"/>
            <a:r>
              <a:rPr lang="sv-SE" sz="2400" dirty="0" smtClean="0"/>
              <a:t>Fan, Y. 2009, </a:t>
            </a:r>
            <a:r>
              <a:rPr lang="sv-SE" sz="2400" i="1" dirty="0" smtClean="0"/>
              <a:t>LRSP</a:t>
            </a:r>
            <a:r>
              <a:rPr lang="sv-SE" sz="2400" dirty="0" smtClean="0"/>
              <a:t>, </a:t>
            </a:r>
            <a:r>
              <a:rPr lang="sv-SE" sz="2400" b="1" dirty="0" smtClean="0"/>
              <a:t>6</a:t>
            </a:r>
            <a:r>
              <a:rPr lang="sv-SE" sz="2400" dirty="0" smtClean="0"/>
              <a:t>, </a:t>
            </a:r>
            <a:r>
              <a:rPr lang="sv-SE" sz="2400" dirty="0" smtClean="0"/>
              <a:t>4</a:t>
            </a:r>
          </a:p>
          <a:p>
            <a:pPr algn="just"/>
            <a:r>
              <a:rPr lang="en-US" sz="2400" dirty="0" smtClean="0"/>
              <a:t>Gough, D. O. 1969, </a:t>
            </a:r>
            <a:r>
              <a:rPr lang="en-US" sz="2400" i="1" dirty="0" err="1" smtClean="0"/>
              <a:t>JAtS</a:t>
            </a:r>
            <a:r>
              <a:rPr lang="en-US" sz="2400" dirty="0" smtClean="0"/>
              <a:t>, </a:t>
            </a:r>
            <a:r>
              <a:rPr lang="en-US" sz="2400" b="1" dirty="0" smtClean="0"/>
              <a:t>26</a:t>
            </a:r>
            <a:r>
              <a:rPr lang="en-US" sz="2400" dirty="0" smtClean="0"/>
              <a:t>, </a:t>
            </a:r>
            <a:r>
              <a:rPr lang="en-US" sz="2400" dirty="0" smtClean="0"/>
              <a:t>448</a:t>
            </a:r>
          </a:p>
          <a:p>
            <a:pPr algn="just"/>
            <a:r>
              <a:rPr lang="en-US" sz="2400" dirty="0" smtClean="0"/>
              <a:t>Hale, G. E., </a:t>
            </a:r>
            <a:r>
              <a:rPr lang="en-US" sz="2400" dirty="0" err="1" smtClean="0"/>
              <a:t>Ellerman</a:t>
            </a:r>
            <a:r>
              <a:rPr lang="en-US" sz="2400" dirty="0" smtClean="0"/>
              <a:t>, F., Nicholson, S. B., &amp; Joy, A. H. 1919, </a:t>
            </a:r>
            <a:r>
              <a:rPr lang="en-US" sz="2400" i="1" dirty="0" err="1" smtClean="0"/>
              <a:t>ApJ</a:t>
            </a:r>
            <a:r>
              <a:rPr lang="en-US" sz="2400" dirty="0" smtClean="0"/>
              <a:t>, </a:t>
            </a:r>
            <a:r>
              <a:rPr lang="en-US" sz="2400" b="1" dirty="0" smtClean="0"/>
              <a:t>49</a:t>
            </a:r>
            <a:r>
              <a:rPr lang="en-US" sz="2400" dirty="0" smtClean="0"/>
              <a:t>, </a:t>
            </a:r>
            <a:r>
              <a:rPr lang="en-US" sz="2400" dirty="0" smtClean="0"/>
              <a:t>153</a:t>
            </a:r>
          </a:p>
          <a:p>
            <a:pPr algn="just"/>
            <a:r>
              <a:rPr lang="en-US" sz="2400" dirty="0" err="1" smtClean="0"/>
              <a:t>Ilonidis</a:t>
            </a:r>
            <a:r>
              <a:rPr lang="en-US" sz="2400" dirty="0" smtClean="0"/>
              <a:t>, S., Zhao, J., </a:t>
            </a:r>
            <a:r>
              <a:rPr lang="en-US" sz="2400" dirty="0" err="1" smtClean="0"/>
              <a:t>Kosovichev</a:t>
            </a:r>
            <a:r>
              <a:rPr lang="en-US" sz="2400" dirty="0" smtClean="0"/>
              <a:t>, A. 2011, Science</a:t>
            </a:r>
            <a:r>
              <a:rPr lang="en-US" sz="2400" dirty="0" smtClean="0"/>
              <a:t>, </a:t>
            </a:r>
            <a:r>
              <a:rPr lang="en-US" sz="2400" dirty="0" smtClean="0"/>
              <a:t> </a:t>
            </a:r>
            <a:r>
              <a:rPr lang="en-US" sz="2400" b="1" dirty="0" smtClean="0"/>
              <a:t>333</a:t>
            </a:r>
            <a:r>
              <a:rPr lang="en-US" sz="2400" dirty="0" smtClean="0"/>
              <a:t>, </a:t>
            </a:r>
            <a:r>
              <a:rPr lang="en-US" sz="2400" dirty="0" smtClean="0"/>
              <a:t>993</a:t>
            </a:r>
          </a:p>
          <a:p>
            <a:pPr algn="just"/>
            <a:r>
              <a:rPr lang="en-US" sz="2400" dirty="0" err="1" smtClean="0"/>
              <a:t>Spruit</a:t>
            </a:r>
            <a:r>
              <a:rPr lang="en-US" sz="2400" dirty="0" smtClean="0"/>
              <a:t>, H. C. 1981, </a:t>
            </a:r>
            <a:r>
              <a:rPr lang="en-US" sz="2400" i="1" dirty="0" smtClean="0"/>
              <a:t>A&amp;A</a:t>
            </a:r>
            <a:r>
              <a:rPr lang="en-US" sz="2400" dirty="0" smtClean="0"/>
              <a:t>, </a:t>
            </a:r>
            <a:r>
              <a:rPr lang="en-US" sz="2400" b="1" dirty="0" smtClean="0"/>
              <a:t>98</a:t>
            </a:r>
            <a:r>
              <a:rPr lang="en-US" sz="2400" dirty="0" smtClean="0"/>
              <a:t>, </a:t>
            </a:r>
            <a:r>
              <a:rPr lang="en-US" sz="2400" dirty="0" smtClean="0"/>
              <a:t>155</a:t>
            </a:r>
          </a:p>
          <a:p>
            <a:pPr algn="just"/>
            <a:r>
              <a:rPr lang="en-US" sz="2400" dirty="0" smtClean="0"/>
              <a:t>Stein, R. F. 2012, </a:t>
            </a:r>
            <a:r>
              <a:rPr lang="en-US" sz="2400" i="1" dirty="0" smtClean="0"/>
              <a:t>LRSP</a:t>
            </a:r>
            <a:r>
              <a:rPr lang="en-US" sz="2400" dirty="0" smtClean="0"/>
              <a:t>, </a:t>
            </a:r>
            <a:r>
              <a:rPr lang="en-US" sz="2400" b="1" dirty="0" smtClean="0"/>
              <a:t>9</a:t>
            </a:r>
            <a:r>
              <a:rPr lang="en-US" sz="2400" dirty="0" smtClean="0"/>
              <a:t>, </a:t>
            </a:r>
            <a:r>
              <a:rPr lang="en-US" sz="2400" dirty="0" smtClean="0"/>
              <a:t>4</a:t>
            </a:r>
          </a:p>
          <a:p>
            <a:pPr algn="just"/>
            <a:r>
              <a:rPr lang="pt-BR" sz="2400" dirty="0" smtClean="0"/>
              <a:t>Zwaan, C. 1987, </a:t>
            </a:r>
            <a:r>
              <a:rPr lang="pt-BR" sz="2400" i="1" dirty="0" smtClean="0"/>
              <a:t>ARA&amp;A</a:t>
            </a:r>
            <a:r>
              <a:rPr lang="pt-BR" sz="2400" dirty="0" smtClean="0"/>
              <a:t>, </a:t>
            </a:r>
            <a:r>
              <a:rPr lang="pt-BR" sz="2400" b="1" dirty="0" smtClean="0"/>
              <a:t>25</a:t>
            </a:r>
            <a:r>
              <a:rPr lang="pt-BR" sz="2400" dirty="0" smtClean="0"/>
              <a:t>, 83</a:t>
            </a:r>
            <a:endParaRPr lang="en-US" sz="2400" dirty="0" smtClean="0"/>
          </a:p>
        </p:txBody>
      </p:sp>
      <p:pic>
        <p:nvPicPr>
          <p:cNvPr id="3" name="Picture 2" descr="C:\Users\Public\Documents\Research Talks\LWS Poster 2013\new_sun3D.eps"/>
          <p:cNvPicPr>
            <a:picLocks noChangeAspect="1" noChangeArrowheads="1"/>
          </p:cNvPicPr>
          <p:nvPr/>
        </p:nvPicPr>
        <p:blipFill>
          <a:blip r:embed="rId20" cstate="print"/>
          <a:srcRect/>
          <a:stretch>
            <a:fillRect/>
          </a:stretch>
        </p:blipFill>
        <p:spPr bwMode="auto">
          <a:xfrm>
            <a:off x="19507201" y="18995136"/>
            <a:ext cx="6185001" cy="3255264"/>
          </a:xfrm>
          <a:prstGeom prst="rect">
            <a:avLst/>
          </a:prstGeom>
          <a:noFill/>
        </p:spPr>
      </p:pic>
      <p:pic>
        <p:nvPicPr>
          <p:cNvPr id="1029" name="Picture 5" descr="C:\Users\Public\Documents\Research Talks\LWS Poster 2013\ar11640_ztime.eps"/>
          <p:cNvPicPr>
            <a:picLocks noChangeAspect="1" noChangeArrowheads="1"/>
          </p:cNvPicPr>
          <p:nvPr/>
        </p:nvPicPr>
        <p:blipFill>
          <a:blip r:embed="rId21" cstate="print"/>
          <a:srcRect/>
          <a:stretch>
            <a:fillRect/>
          </a:stretch>
        </p:blipFill>
        <p:spPr bwMode="auto">
          <a:xfrm>
            <a:off x="24083954" y="18995136"/>
            <a:ext cx="5557847" cy="3255264"/>
          </a:xfrm>
          <a:prstGeom prst="rect">
            <a:avLst/>
          </a:prstGeom>
          <a:noFill/>
        </p:spPr>
      </p:pic>
      <p:sp>
        <p:nvSpPr>
          <p:cNvPr id="85" name="TextBox 84"/>
          <p:cNvSpPr txBox="1"/>
          <p:nvPr/>
        </p:nvSpPr>
        <p:spPr>
          <a:xfrm>
            <a:off x="28117800" y="19604736"/>
            <a:ext cx="1447800" cy="400110"/>
          </a:xfrm>
          <a:prstGeom prst="rect">
            <a:avLst/>
          </a:prstGeom>
          <a:noFill/>
        </p:spPr>
        <p:txBody>
          <a:bodyPr wrap="square" rtlCol="0">
            <a:spAutoFit/>
          </a:bodyPr>
          <a:lstStyle/>
          <a:p>
            <a:r>
              <a:rPr lang="en-US" sz="2000" b="1" dirty="0" smtClean="0">
                <a:solidFill>
                  <a:schemeClr val="bg1"/>
                </a:solidFill>
              </a:rPr>
              <a:t>|B|=1200 G</a:t>
            </a:r>
            <a:endParaRPr lang="en-US" sz="2000" b="1" dirty="0">
              <a:solidFill>
                <a:schemeClr val="bg1"/>
              </a:solidFill>
            </a:endParaRPr>
          </a:p>
        </p:txBody>
      </p:sp>
      <p:sp>
        <p:nvSpPr>
          <p:cNvPr id="91" name="TextBox 90"/>
          <p:cNvSpPr txBox="1"/>
          <p:nvPr/>
        </p:nvSpPr>
        <p:spPr>
          <a:xfrm>
            <a:off x="25679400" y="19376136"/>
            <a:ext cx="533400" cy="553998"/>
          </a:xfrm>
          <a:prstGeom prst="rect">
            <a:avLst/>
          </a:prstGeom>
          <a:noFill/>
        </p:spPr>
        <p:txBody>
          <a:bodyPr wrap="square" rtlCol="0">
            <a:spAutoFit/>
          </a:bodyPr>
          <a:lstStyle/>
          <a:p>
            <a:r>
              <a:rPr lang="el-GR" dirty="0" smtClean="0">
                <a:solidFill>
                  <a:schemeClr val="bg1"/>
                </a:solidFill>
              </a:rPr>
              <a:t>β</a:t>
            </a:r>
            <a:endParaRPr lang="en-US" dirty="0">
              <a:solidFill>
                <a:schemeClr val="bg1"/>
              </a:solidFill>
            </a:endParaRPr>
          </a:p>
        </p:txBody>
      </p:sp>
      <p:sp>
        <p:nvSpPr>
          <p:cNvPr id="84" name="TextBox 83"/>
          <p:cNvSpPr txBox="1"/>
          <p:nvPr/>
        </p:nvSpPr>
        <p:spPr>
          <a:xfrm>
            <a:off x="18440401" y="19659600"/>
            <a:ext cx="1447800" cy="400110"/>
          </a:xfrm>
          <a:prstGeom prst="rect">
            <a:avLst/>
          </a:prstGeom>
          <a:noFill/>
        </p:spPr>
        <p:txBody>
          <a:bodyPr wrap="square" rtlCol="0">
            <a:spAutoFit/>
          </a:bodyPr>
          <a:lstStyle/>
          <a:p>
            <a:r>
              <a:rPr lang="en-US" sz="2000" b="1" dirty="0" smtClean="0">
                <a:solidFill>
                  <a:schemeClr val="bg1"/>
                </a:solidFill>
              </a:rPr>
              <a:t>|B|=800 G</a:t>
            </a:r>
            <a:endParaRPr lang="en-US" sz="2000" b="1" dirty="0">
              <a:solidFill>
                <a:schemeClr val="bg1"/>
              </a:solidFill>
            </a:endParaRPr>
          </a:p>
        </p:txBody>
      </p:sp>
      <p:cxnSp>
        <p:nvCxnSpPr>
          <p:cNvPr id="108" name="Straight Connector 107"/>
          <p:cNvCxnSpPr/>
          <p:nvPr/>
        </p:nvCxnSpPr>
        <p:spPr bwMode="auto">
          <a:xfrm flipV="1">
            <a:off x="19098330" y="21564600"/>
            <a:ext cx="3685471" cy="110594"/>
          </a:xfrm>
          <a:prstGeom prst="line">
            <a:avLst/>
          </a:prstGeom>
          <a:solidFill>
            <a:srgbClr val="FFFF00">
              <a:alpha val="44000"/>
            </a:srgbClr>
          </a:solidFill>
          <a:ln w="12700"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rot="10800000">
            <a:off x="19078466" y="19282157"/>
            <a:ext cx="3631211" cy="1902036"/>
          </a:xfrm>
          <a:prstGeom prst="line">
            <a:avLst/>
          </a:prstGeom>
          <a:solidFill>
            <a:srgbClr val="FFFF00">
              <a:alpha val="44000"/>
            </a:srgbClr>
          </a:solidFill>
          <a:ln w="12700" cap="flat" cmpd="sng" algn="ctr">
            <a:solidFill>
              <a:schemeClr val="bg1"/>
            </a:solidFill>
            <a:prstDash val="solid"/>
            <a:round/>
            <a:headEnd type="none" w="med" len="med"/>
            <a:tailEnd type="none" w="med" len="med"/>
          </a:ln>
          <a:effectLst/>
        </p:spPr>
      </p:cxnSp>
      <p:sp>
        <p:nvSpPr>
          <p:cNvPr id="113" name="Rectangle 112"/>
          <p:cNvSpPr/>
          <p:nvPr/>
        </p:nvSpPr>
        <p:spPr bwMode="auto">
          <a:xfrm>
            <a:off x="22707601" y="21183600"/>
            <a:ext cx="609600" cy="381000"/>
          </a:xfrm>
          <a:prstGeom prst="rect">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438785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itchFamily="18" charset="0"/>
            </a:endParaRPr>
          </a:p>
        </p:txBody>
      </p:sp>
      <p:sp>
        <p:nvSpPr>
          <p:cNvPr id="114" name="Rectangle 113"/>
          <p:cNvSpPr/>
          <p:nvPr/>
        </p:nvSpPr>
        <p:spPr bwMode="auto">
          <a:xfrm>
            <a:off x="22707601" y="19354800"/>
            <a:ext cx="609600" cy="381000"/>
          </a:xfrm>
          <a:prstGeom prst="rect">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4387850" rtl="0" eaLnBrk="0" fontAlgn="base" latinLnBrk="0" hangingPunct="0">
              <a:lnSpc>
                <a:spcPct val="100000"/>
              </a:lnSpc>
              <a:spcBef>
                <a:spcPct val="0"/>
              </a:spcBef>
              <a:spcAft>
                <a:spcPct val="0"/>
              </a:spcAft>
              <a:buClrTx/>
              <a:buSzTx/>
              <a:buFontTx/>
              <a:buNone/>
              <a:tabLst/>
            </a:pPr>
            <a:endParaRPr kumimoji="0" lang="en-US" sz="3000" b="0" i="0" u="none" strike="noStrike" cap="none" normalizeH="0" baseline="0" smtClean="0">
              <a:ln>
                <a:noFill/>
              </a:ln>
              <a:solidFill>
                <a:schemeClr val="tx1"/>
              </a:solidFill>
              <a:effectLst/>
              <a:latin typeface="Times New Roman" pitchFamily="18" charset="0"/>
            </a:endParaRPr>
          </a:p>
        </p:txBody>
      </p:sp>
      <p:cxnSp>
        <p:nvCxnSpPr>
          <p:cNvPr id="116" name="Straight Connector 115"/>
          <p:cNvCxnSpPr/>
          <p:nvPr/>
        </p:nvCxnSpPr>
        <p:spPr bwMode="auto">
          <a:xfrm rot="16200000" flipH="1">
            <a:off x="23311716" y="19742470"/>
            <a:ext cx="1945323" cy="1925459"/>
          </a:xfrm>
          <a:prstGeom prst="line">
            <a:avLst/>
          </a:prstGeom>
          <a:solidFill>
            <a:srgbClr val="FFFF00">
              <a:alpha val="44000"/>
            </a:srgbClr>
          </a:solidFill>
          <a:ln w="12700" cap="flat" cmpd="sng" algn="ctr">
            <a:solidFill>
              <a:schemeClr val="bg1"/>
            </a:solidFill>
            <a:prstDash val="solid"/>
            <a:round/>
            <a:headEnd type="none" w="med" len="med"/>
            <a:tailEnd type="none" w="med" len="med"/>
          </a:ln>
          <a:effectLst/>
        </p:spPr>
      </p:cxnSp>
      <p:cxnSp>
        <p:nvCxnSpPr>
          <p:cNvPr id="118" name="Straight Connector 117"/>
          <p:cNvCxnSpPr/>
          <p:nvPr/>
        </p:nvCxnSpPr>
        <p:spPr bwMode="auto">
          <a:xfrm flipV="1">
            <a:off x="23317201" y="19202400"/>
            <a:ext cx="1981200" cy="152400"/>
          </a:xfrm>
          <a:prstGeom prst="line">
            <a:avLst/>
          </a:prstGeom>
          <a:solidFill>
            <a:srgbClr val="FFFF00">
              <a:alpha val="44000"/>
            </a:srgbClr>
          </a:solidFill>
          <a:ln w="12700" cap="flat" cmpd="sng" algn="ctr">
            <a:solidFill>
              <a:schemeClr val="bg1"/>
            </a:solidFill>
            <a:prstDash val="solid"/>
            <a:round/>
            <a:headEnd type="none" w="med" len="med"/>
            <a:tailEnd type="none" w="med" len="med"/>
          </a:ln>
          <a:effectLst/>
        </p:spPr>
      </p:cxnSp>
      <p:sp>
        <p:nvSpPr>
          <p:cNvPr id="123" name="TextBox 122"/>
          <p:cNvSpPr txBox="1"/>
          <p:nvPr/>
        </p:nvSpPr>
        <p:spPr>
          <a:xfrm>
            <a:off x="30784800" y="19050000"/>
            <a:ext cx="11658600" cy="369332"/>
          </a:xfrm>
          <a:prstGeom prst="rect">
            <a:avLst/>
          </a:prstGeom>
          <a:noFill/>
        </p:spPr>
        <p:txBody>
          <a:bodyPr wrap="square" rtlCol="0">
            <a:spAutoFit/>
          </a:bodyPr>
          <a:lstStyle/>
          <a:p>
            <a:pPr algn="just"/>
            <a:r>
              <a:rPr lang="en-US" sz="1800" b="1" dirty="0" smtClean="0"/>
              <a:t>Fig </a:t>
            </a:r>
            <a:r>
              <a:rPr lang="en-US" sz="1800" b="1" dirty="0" smtClean="0"/>
              <a:t>8. </a:t>
            </a:r>
            <a:r>
              <a:rPr lang="en-US" sz="1800" dirty="0" smtClean="0"/>
              <a:t>Simulation from Fan, 2008.</a:t>
            </a:r>
            <a:endParaRPr lang="en-US" sz="18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alpha val="44000"/>
          </a:srgbClr>
        </a:solidFill>
        <a:ln w="12700"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4387850" rtl="0" eaLnBrk="0" fontAlgn="base" latinLnBrk="0" hangingPunct="0">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FF00">
            <a:alpha val="44000"/>
          </a:srgbClr>
        </a:solidFill>
        <a:ln w="12700"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4387850" rtl="0" eaLnBrk="0" fontAlgn="base" latinLnBrk="0" hangingPunct="0">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
  <TotalTime>35807</TotalTime>
  <Pages>1</Pages>
  <Words>1399</Words>
  <Application>Microsoft Office PowerPoint</Application>
  <PresentationFormat>Custom</PresentationFormat>
  <Paragraphs>65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template</dc:title>
  <dc:creator>yod</dc:creator>
  <cp:lastModifiedBy>gchintzo</cp:lastModifiedBy>
  <cp:revision>1313</cp:revision>
  <cp:lastPrinted>1998-04-23T15:09:48Z</cp:lastPrinted>
  <dcterms:created xsi:type="dcterms:W3CDTF">1998-03-03T17:19:34Z</dcterms:created>
  <dcterms:modified xsi:type="dcterms:W3CDTF">2013-03-02T21:25:21Z</dcterms:modified>
</cp:coreProperties>
</file>