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43891200" cy="32918400"/>
  <p:notesSz cx="9855200" cy="6731000"/>
  <p:defaultTextStyle>
    <a:defPPr>
      <a:defRPr lang="en-US"/>
    </a:defPPr>
    <a:lvl1pPr algn="l" rtl="0" eaLnBrk="0" fontAlgn="base" hangingPunct="0">
      <a:spcBef>
        <a:spcPct val="0"/>
      </a:spcBef>
      <a:spcAft>
        <a:spcPct val="0"/>
      </a:spcAft>
      <a:defRPr sz="3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000" kern="1200">
        <a:solidFill>
          <a:schemeClr val="tx1"/>
        </a:solidFill>
        <a:latin typeface="Times New Roman" pitchFamily="18" charset="0"/>
        <a:ea typeface="+mn-ea"/>
        <a:cs typeface="+mn-cs"/>
      </a:defRPr>
    </a:lvl5pPr>
    <a:lvl6pPr marL="2286000" algn="l" defTabSz="914400" rtl="0" eaLnBrk="1" latinLnBrk="0" hangingPunct="1">
      <a:defRPr sz="3000" kern="1200">
        <a:solidFill>
          <a:schemeClr val="tx1"/>
        </a:solidFill>
        <a:latin typeface="Times New Roman" pitchFamily="18" charset="0"/>
        <a:ea typeface="+mn-ea"/>
        <a:cs typeface="+mn-cs"/>
      </a:defRPr>
    </a:lvl6pPr>
    <a:lvl7pPr marL="2743200" algn="l" defTabSz="914400" rtl="0" eaLnBrk="1" latinLnBrk="0" hangingPunct="1">
      <a:defRPr sz="3000" kern="1200">
        <a:solidFill>
          <a:schemeClr val="tx1"/>
        </a:solidFill>
        <a:latin typeface="Times New Roman" pitchFamily="18" charset="0"/>
        <a:ea typeface="+mn-ea"/>
        <a:cs typeface="+mn-cs"/>
      </a:defRPr>
    </a:lvl7pPr>
    <a:lvl8pPr marL="3200400" algn="l" defTabSz="914400" rtl="0" eaLnBrk="1" latinLnBrk="0" hangingPunct="1">
      <a:defRPr sz="3000" kern="1200">
        <a:solidFill>
          <a:schemeClr val="tx1"/>
        </a:solidFill>
        <a:latin typeface="Times New Roman" pitchFamily="18" charset="0"/>
        <a:ea typeface="+mn-ea"/>
        <a:cs typeface="+mn-cs"/>
      </a:defRPr>
    </a:lvl8pPr>
    <a:lvl9pPr marL="3657600" algn="l" defTabSz="914400" rtl="0" eaLnBrk="1" latinLnBrk="0" hangingPunct="1">
      <a:defRPr sz="3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231ADA"/>
    <a:srgbClr val="0956AB"/>
    <a:srgbClr val="0A64C6"/>
    <a:srgbClr val="EEFD31"/>
    <a:srgbClr val="FFFFA3"/>
    <a:srgbClr val="F5FDFD"/>
    <a:srgbClr val="004221"/>
    <a:srgbClr val="FDEEC3"/>
    <a:srgbClr val="FFCC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366" autoAdjust="0"/>
    <p:restoredTop sz="98505" autoAdjust="0"/>
  </p:normalViewPr>
  <p:slideViewPr>
    <p:cSldViewPr>
      <p:cViewPr>
        <p:scale>
          <a:sx n="33" d="100"/>
          <a:sy n="33" d="100"/>
        </p:scale>
        <p:origin x="1230" y="342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3175"/>
            <a:ext cx="4271963" cy="330200"/>
          </a:xfrm>
          <a:prstGeom prst="rect">
            <a:avLst/>
          </a:prstGeom>
          <a:noFill/>
          <a:ln w="9525">
            <a:noFill/>
            <a:miter lim="800000"/>
            <a:headEnd/>
            <a:tailEnd/>
          </a:ln>
          <a:effectLst/>
        </p:spPr>
        <p:txBody>
          <a:bodyPr vert="horz" wrap="square" lIns="3679" tIns="0" rIns="3679" bIns="0" numCol="1" anchor="t" anchorCtr="0" compatLnSpc="1">
            <a:prstTxWarp prst="textNoShape">
              <a:avLst/>
            </a:prstTxWarp>
          </a:bodyPr>
          <a:lstStyle>
            <a:lvl1pPr defTabSz="176213">
              <a:defRPr sz="200" i="1" smtClean="0"/>
            </a:lvl1pPr>
          </a:lstStyle>
          <a:p>
            <a:pPr>
              <a:defRPr/>
            </a:pPr>
            <a:endParaRPr lang="en-US" altLang="zh-CN"/>
          </a:p>
        </p:txBody>
      </p:sp>
      <p:sp>
        <p:nvSpPr>
          <p:cNvPr id="3075" name="Rectangle 3"/>
          <p:cNvSpPr>
            <a:spLocks noGrp="1" noChangeArrowheads="1"/>
          </p:cNvSpPr>
          <p:nvPr>
            <p:ph type="dt" sz="quarter" idx="1"/>
          </p:nvPr>
        </p:nvSpPr>
        <p:spPr bwMode="auto">
          <a:xfrm>
            <a:off x="5583238" y="3175"/>
            <a:ext cx="4271962" cy="330200"/>
          </a:xfrm>
          <a:prstGeom prst="rect">
            <a:avLst/>
          </a:prstGeom>
          <a:noFill/>
          <a:ln w="9525">
            <a:noFill/>
            <a:miter lim="800000"/>
            <a:headEnd/>
            <a:tailEnd/>
          </a:ln>
          <a:effectLst/>
        </p:spPr>
        <p:txBody>
          <a:bodyPr vert="horz" wrap="square" lIns="3679" tIns="0" rIns="3679" bIns="0" numCol="1" anchor="t" anchorCtr="0" compatLnSpc="1">
            <a:prstTxWarp prst="textNoShape">
              <a:avLst/>
            </a:prstTxWarp>
          </a:bodyPr>
          <a:lstStyle>
            <a:lvl1pPr algn="r" defTabSz="176213">
              <a:defRPr sz="200" i="1" smtClean="0"/>
            </a:lvl1pPr>
          </a:lstStyle>
          <a:p>
            <a:pPr>
              <a:defRPr/>
            </a:pPr>
            <a:endParaRPr lang="en-US" altLang="zh-CN"/>
          </a:p>
        </p:txBody>
      </p:sp>
      <p:sp>
        <p:nvSpPr>
          <p:cNvPr id="3076" name="Rectangle 4"/>
          <p:cNvSpPr>
            <a:spLocks noGrp="1" noChangeArrowheads="1"/>
          </p:cNvSpPr>
          <p:nvPr>
            <p:ph type="ftr" sz="quarter" idx="2"/>
          </p:nvPr>
        </p:nvSpPr>
        <p:spPr bwMode="auto">
          <a:xfrm>
            <a:off x="0" y="6397625"/>
            <a:ext cx="4271963" cy="330200"/>
          </a:xfrm>
          <a:prstGeom prst="rect">
            <a:avLst/>
          </a:prstGeom>
          <a:noFill/>
          <a:ln w="9525">
            <a:noFill/>
            <a:miter lim="800000"/>
            <a:headEnd/>
            <a:tailEnd/>
          </a:ln>
          <a:effectLst/>
        </p:spPr>
        <p:txBody>
          <a:bodyPr vert="horz" wrap="square" lIns="3679" tIns="0" rIns="3679" bIns="0" numCol="1" anchor="b" anchorCtr="0" compatLnSpc="1">
            <a:prstTxWarp prst="textNoShape">
              <a:avLst/>
            </a:prstTxWarp>
          </a:bodyPr>
          <a:lstStyle>
            <a:lvl1pPr defTabSz="176213">
              <a:defRPr sz="200" i="1" smtClean="0"/>
            </a:lvl1pPr>
          </a:lstStyle>
          <a:p>
            <a:pPr>
              <a:defRPr/>
            </a:pPr>
            <a:endParaRPr lang="en-US" altLang="zh-CN"/>
          </a:p>
        </p:txBody>
      </p:sp>
      <p:sp>
        <p:nvSpPr>
          <p:cNvPr id="3077" name="Rectangle 5"/>
          <p:cNvSpPr>
            <a:spLocks noGrp="1" noChangeArrowheads="1"/>
          </p:cNvSpPr>
          <p:nvPr>
            <p:ph type="sldNum" sz="quarter" idx="3"/>
          </p:nvPr>
        </p:nvSpPr>
        <p:spPr bwMode="auto">
          <a:xfrm>
            <a:off x="5583238" y="6397625"/>
            <a:ext cx="4271962" cy="330200"/>
          </a:xfrm>
          <a:prstGeom prst="rect">
            <a:avLst/>
          </a:prstGeom>
          <a:noFill/>
          <a:ln w="9525">
            <a:noFill/>
            <a:miter lim="800000"/>
            <a:headEnd/>
            <a:tailEnd/>
          </a:ln>
          <a:effectLst/>
        </p:spPr>
        <p:txBody>
          <a:bodyPr vert="horz" wrap="square" lIns="3679" tIns="0" rIns="3679" bIns="0" numCol="1" anchor="b" anchorCtr="0" compatLnSpc="1">
            <a:prstTxWarp prst="textNoShape">
              <a:avLst/>
            </a:prstTxWarp>
          </a:bodyPr>
          <a:lstStyle>
            <a:lvl1pPr algn="r" defTabSz="176213">
              <a:defRPr sz="200" i="1" smtClean="0"/>
            </a:lvl1pPr>
          </a:lstStyle>
          <a:p>
            <a:pPr>
              <a:defRPr/>
            </a:pPr>
            <a:fld id="{87BEF7F7-BD6D-48D3-8D7E-3525CDA41C7C}"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3175"/>
            <a:ext cx="4271963" cy="330200"/>
          </a:xfrm>
          <a:prstGeom prst="rect">
            <a:avLst/>
          </a:prstGeom>
          <a:noFill/>
          <a:ln w="9525">
            <a:noFill/>
            <a:miter lim="800000"/>
            <a:headEnd/>
            <a:tailEnd/>
          </a:ln>
          <a:effectLst/>
        </p:spPr>
        <p:txBody>
          <a:bodyPr vert="horz" wrap="square" lIns="3679" tIns="0" rIns="3679" bIns="0" numCol="1" anchor="t" anchorCtr="0" compatLnSpc="1">
            <a:prstTxWarp prst="textNoShape">
              <a:avLst/>
            </a:prstTxWarp>
          </a:bodyPr>
          <a:lstStyle>
            <a:lvl1pPr defTabSz="176213">
              <a:defRPr sz="200" i="1" smtClean="0"/>
            </a:lvl1pPr>
          </a:lstStyle>
          <a:p>
            <a:pPr>
              <a:defRPr/>
            </a:pPr>
            <a:endParaRPr lang="en-US" altLang="zh-CN"/>
          </a:p>
        </p:txBody>
      </p:sp>
      <p:sp>
        <p:nvSpPr>
          <p:cNvPr id="2051" name="Rectangle 3"/>
          <p:cNvSpPr>
            <a:spLocks noGrp="1" noChangeArrowheads="1"/>
          </p:cNvSpPr>
          <p:nvPr>
            <p:ph type="dt" idx="1"/>
          </p:nvPr>
        </p:nvSpPr>
        <p:spPr bwMode="auto">
          <a:xfrm>
            <a:off x="5583238" y="3175"/>
            <a:ext cx="4271962" cy="330200"/>
          </a:xfrm>
          <a:prstGeom prst="rect">
            <a:avLst/>
          </a:prstGeom>
          <a:noFill/>
          <a:ln w="9525">
            <a:noFill/>
            <a:miter lim="800000"/>
            <a:headEnd/>
            <a:tailEnd/>
          </a:ln>
          <a:effectLst/>
        </p:spPr>
        <p:txBody>
          <a:bodyPr vert="horz" wrap="square" lIns="3679" tIns="0" rIns="3679" bIns="0" numCol="1" anchor="t" anchorCtr="0" compatLnSpc="1">
            <a:prstTxWarp prst="textNoShape">
              <a:avLst/>
            </a:prstTxWarp>
          </a:bodyPr>
          <a:lstStyle>
            <a:lvl1pPr algn="r" defTabSz="176213">
              <a:defRPr sz="200" i="1" smtClean="0"/>
            </a:lvl1pPr>
          </a:lstStyle>
          <a:p>
            <a:pPr>
              <a:defRPr/>
            </a:pPr>
            <a:endParaRPr lang="en-US" altLang="zh-CN"/>
          </a:p>
        </p:txBody>
      </p:sp>
      <p:sp>
        <p:nvSpPr>
          <p:cNvPr id="2052" name="Rectangle 4"/>
          <p:cNvSpPr>
            <a:spLocks noGrp="1" noChangeArrowheads="1"/>
          </p:cNvSpPr>
          <p:nvPr>
            <p:ph type="ftr" sz="quarter" idx="4"/>
          </p:nvPr>
        </p:nvSpPr>
        <p:spPr bwMode="auto">
          <a:xfrm>
            <a:off x="0" y="6397625"/>
            <a:ext cx="4271963" cy="330200"/>
          </a:xfrm>
          <a:prstGeom prst="rect">
            <a:avLst/>
          </a:prstGeom>
          <a:noFill/>
          <a:ln w="9525">
            <a:noFill/>
            <a:miter lim="800000"/>
            <a:headEnd/>
            <a:tailEnd/>
          </a:ln>
          <a:effectLst/>
        </p:spPr>
        <p:txBody>
          <a:bodyPr vert="horz" wrap="square" lIns="3679" tIns="0" rIns="3679" bIns="0" numCol="1" anchor="b" anchorCtr="0" compatLnSpc="1">
            <a:prstTxWarp prst="textNoShape">
              <a:avLst/>
            </a:prstTxWarp>
          </a:bodyPr>
          <a:lstStyle>
            <a:lvl1pPr defTabSz="176213">
              <a:defRPr sz="200" i="1" smtClean="0"/>
            </a:lvl1pPr>
          </a:lstStyle>
          <a:p>
            <a:pPr>
              <a:defRPr/>
            </a:pPr>
            <a:endParaRPr lang="en-US" altLang="zh-CN"/>
          </a:p>
        </p:txBody>
      </p:sp>
      <p:sp>
        <p:nvSpPr>
          <p:cNvPr id="2053" name="Rectangle 5"/>
          <p:cNvSpPr>
            <a:spLocks noGrp="1" noChangeArrowheads="1"/>
          </p:cNvSpPr>
          <p:nvPr>
            <p:ph type="sldNum" sz="quarter" idx="5"/>
          </p:nvPr>
        </p:nvSpPr>
        <p:spPr bwMode="auto">
          <a:xfrm>
            <a:off x="5583238" y="6397625"/>
            <a:ext cx="4271962" cy="330200"/>
          </a:xfrm>
          <a:prstGeom prst="rect">
            <a:avLst/>
          </a:prstGeom>
          <a:noFill/>
          <a:ln w="9525">
            <a:noFill/>
            <a:miter lim="800000"/>
            <a:headEnd/>
            <a:tailEnd/>
          </a:ln>
          <a:effectLst/>
        </p:spPr>
        <p:txBody>
          <a:bodyPr vert="horz" wrap="square" lIns="3679" tIns="0" rIns="3679" bIns="0" numCol="1" anchor="b" anchorCtr="0" compatLnSpc="1">
            <a:prstTxWarp prst="textNoShape">
              <a:avLst/>
            </a:prstTxWarp>
          </a:bodyPr>
          <a:lstStyle>
            <a:lvl1pPr algn="r" defTabSz="176213">
              <a:defRPr sz="200" i="1" smtClean="0"/>
            </a:lvl1pPr>
          </a:lstStyle>
          <a:p>
            <a:pPr>
              <a:defRPr/>
            </a:pPr>
            <a:fld id="{222E6500-8616-4027-B882-8ACC9C711CA3}" type="slidenum">
              <a:rPr lang="zh-CN" altLang="en-US"/>
              <a:pPr>
                <a:defRPr/>
              </a:pPr>
              <a:t>‹#›</a:t>
            </a:fld>
            <a:endParaRPr lang="en-US" altLang="zh-CN"/>
          </a:p>
        </p:txBody>
      </p:sp>
      <p:sp>
        <p:nvSpPr>
          <p:cNvPr id="2054" name="Rectangle 6"/>
          <p:cNvSpPr>
            <a:spLocks noGrp="1" noChangeArrowheads="1"/>
          </p:cNvSpPr>
          <p:nvPr>
            <p:ph type="body" sz="quarter" idx="3"/>
          </p:nvPr>
        </p:nvSpPr>
        <p:spPr bwMode="auto">
          <a:xfrm>
            <a:off x="1314450" y="3198813"/>
            <a:ext cx="7226300" cy="3027362"/>
          </a:xfrm>
          <a:prstGeom prst="rect">
            <a:avLst/>
          </a:prstGeom>
          <a:noFill/>
          <a:ln w="9525">
            <a:noFill/>
            <a:miter lim="800000"/>
            <a:headEnd/>
            <a:tailEnd/>
          </a:ln>
          <a:effectLst/>
        </p:spPr>
        <p:txBody>
          <a:bodyPr vert="horz" wrap="square" lIns="83099" tIns="41396" rIns="83099" bIns="41396"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9" name="Rectangle 7"/>
          <p:cNvSpPr>
            <a:spLocks noGrp="1" noRot="1" noChangeAspect="1" noChangeArrowheads="1" noTextEdit="1"/>
          </p:cNvSpPr>
          <p:nvPr>
            <p:ph type="sldImg" idx="2"/>
          </p:nvPr>
        </p:nvSpPr>
        <p:spPr bwMode="auto">
          <a:xfrm>
            <a:off x="4627563" y="1541463"/>
            <a:ext cx="600075" cy="45085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4270375" rtl="0" eaLnBrk="0" fontAlgn="base" hangingPunct="0">
      <a:spcBef>
        <a:spcPct val="30000"/>
      </a:spcBef>
      <a:spcAft>
        <a:spcPct val="0"/>
      </a:spcAft>
      <a:defRPr sz="5600" kern="1200">
        <a:solidFill>
          <a:schemeClr val="tx1"/>
        </a:solidFill>
        <a:latin typeface="Times New Roman" pitchFamily="18" charset="0"/>
        <a:ea typeface="+mn-ea"/>
        <a:cs typeface="+mn-cs"/>
      </a:defRPr>
    </a:lvl1pPr>
    <a:lvl2pPr marL="2135188" algn="l" defTabSz="4270375" rtl="0" eaLnBrk="0" fontAlgn="base" hangingPunct="0">
      <a:spcBef>
        <a:spcPct val="30000"/>
      </a:spcBef>
      <a:spcAft>
        <a:spcPct val="0"/>
      </a:spcAft>
      <a:defRPr sz="5600" kern="1200">
        <a:solidFill>
          <a:schemeClr val="tx1"/>
        </a:solidFill>
        <a:latin typeface="Times New Roman" pitchFamily="18" charset="0"/>
        <a:ea typeface="+mn-ea"/>
        <a:cs typeface="+mn-cs"/>
      </a:defRPr>
    </a:lvl2pPr>
    <a:lvl3pPr marL="4270375" algn="l" defTabSz="4270375" rtl="0" eaLnBrk="0" fontAlgn="base" hangingPunct="0">
      <a:spcBef>
        <a:spcPct val="30000"/>
      </a:spcBef>
      <a:spcAft>
        <a:spcPct val="0"/>
      </a:spcAft>
      <a:defRPr sz="5600" kern="1200">
        <a:solidFill>
          <a:schemeClr val="tx1"/>
        </a:solidFill>
        <a:latin typeface="Times New Roman" pitchFamily="18" charset="0"/>
        <a:ea typeface="+mn-ea"/>
        <a:cs typeface="+mn-cs"/>
      </a:defRPr>
    </a:lvl3pPr>
    <a:lvl4pPr marL="6405563" algn="l" defTabSz="4270375" rtl="0" eaLnBrk="0" fontAlgn="base" hangingPunct="0">
      <a:spcBef>
        <a:spcPct val="30000"/>
      </a:spcBef>
      <a:spcAft>
        <a:spcPct val="0"/>
      </a:spcAft>
      <a:defRPr sz="5600" kern="1200">
        <a:solidFill>
          <a:schemeClr val="tx1"/>
        </a:solidFill>
        <a:latin typeface="Times New Roman" pitchFamily="18" charset="0"/>
        <a:ea typeface="+mn-ea"/>
        <a:cs typeface="+mn-cs"/>
      </a:defRPr>
    </a:lvl4pPr>
    <a:lvl5pPr marL="8540750" algn="l" defTabSz="4270375" rtl="0" eaLnBrk="0" fontAlgn="base" hangingPunct="0">
      <a:spcBef>
        <a:spcPct val="30000"/>
      </a:spcBef>
      <a:spcAft>
        <a:spcPct val="0"/>
      </a:spcAft>
      <a:defRPr sz="56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2"/>
          </p:nvPr>
        </p:nvSpPr>
        <p:spPr>
          <a:ln/>
        </p:spPr>
        <p:txBody>
          <a:bodyPr/>
          <a:lstStyle>
            <a:lvl1pPr>
              <a:defRPr/>
            </a:lvl1pPr>
          </a:lstStyle>
          <a:p>
            <a:pPr>
              <a:defRPr/>
            </a:pPr>
            <a:fld id="{0EEEA5E0-7F1D-474A-9609-F9F94E35294A}"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2"/>
          </p:nvPr>
        </p:nvSpPr>
        <p:spPr>
          <a:ln/>
        </p:spPr>
        <p:txBody>
          <a:bodyPr/>
          <a:lstStyle>
            <a:lvl1pPr>
              <a:defRPr/>
            </a:lvl1pPr>
          </a:lstStyle>
          <a:p>
            <a:pPr>
              <a:defRPr/>
            </a:pPr>
            <a:fld id="{DF228CEB-ECC4-4677-BE93-2348CFB992EC}"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7350"/>
            <a:ext cx="9326563" cy="2633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7350"/>
            <a:ext cx="27830462" cy="2633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2"/>
          </p:nvPr>
        </p:nvSpPr>
        <p:spPr>
          <a:ln/>
        </p:spPr>
        <p:txBody>
          <a:bodyPr/>
          <a:lstStyle>
            <a:lvl1pPr>
              <a:defRPr/>
            </a:lvl1pPr>
          </a:lstStyle>
          <a:p>
            <a:pPr>
              <a:defRPr/>
            </a:pPr>
            <a:fld id="{E29A61A2-C142-47DE-891F-275D0E19B4D8}"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2"/>
          </p:nvPr>
        </p:nvSpPr>
        <p:spPr>
          <a:ln/>
        </p:spPr>
        <p:txBody>
          <a:bodyPr/>
          <a:lstStyle>
            <a:lvl1pPr>
              <a:defRPr/>
            </a:lvl1pPr>
          </a:lstStyle>
          <a:p>
            <a:pPr>
              <a:defRPr/>
            </a:pPr>
            <a:fld id="{DE6F8003-653F-4300-8BCC-6367865DB38E}"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2"/>
          </p:nvPr>
        </p:nvSpPr>
        <p:spPr>
          <a:ln/>
        </p:spPr>
        <p:txBody>
          <a:bodyPr/>
          <a:lstStyle>
            <a:lvl1pPr>
              <a:defRPr/>
            </a:lvl1pPr>
          </a:lstStyle>
          <a:p>
            <a:pPr>
              <a:defRPr/>
            </a:pPr>
            <a:fld id="{07182EAF-E5AF-4E3F-8991-68261FD34B96}"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8650"/>
            <a:ext cx="18578512" cy="1974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18650"/>
            <a:ext cx="18578513" cy="1974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
          <p:cNvSpPr>
            <a:spLocks noGrp="1" noChangeArrowheads="1"/>
          </p:cNvSpPr>
          <p:nvPr>
            <p:ph type="sldNum" sz="quarter" idx="12"/>
          </p:nvPr>
        </p:nvSpPr>
        <p:spPr>
          <a:ln/>
        </p:spPr>
        <p:txBody>
          <a:bodyPr/>
          <a:lstStyle>
            <a:lvl1pPr>
              <a:defRPr/>
            </a:lvl1pPr>
          </a:lstStyle>
          <a:p>
            <a:pPr>
              <a:defRPr/>
            </a:pPr>
            <a:fld id="{3290A9FE-7A5C-402A-BBA2-02D5CABEFB3D}"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
          <p:cNvSpPr>
            <a:spLocks noGrp="1" noChangeArrowheads="1"/>
          </p:cNvSpPr>
          <p:nvPr>
            <p:ph type="sldNum" sz="quarter" idx="12"/>
          </p:nvPr>
        </p:nvSpPr>
        <p:spPr>
          <a:ln/>
        </p:spPr>
        <p:txBody>
          <a:bodyPr/>
          <a:lstStyle>
            <a:lvl1pPr>
              <a:defRPr/>
            </a:lvl1pPr>
          </a:lstStyle>
          <a:p>
            <a:pPr>
              <a:defRPr/>
            </a:pPr>
            <a:fld id="{E7CCEEC0-0147-496F-B2A9-0D17094FBD28}"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2"/>
          </p:nvPr>
        </p:nvSpPr>
        <p:spPr>
          <a:ln/>
        </p:spPr>
        <p:txBody>
          <a:bodyPr/>
          <a:lstStyle>
            <a:lvl1pPr>
              <a:defRPr/>
            </a:lvl1pPr>
          </a:lstStyle>
          <a:p>
            <a:pPr>
              <a:defRPr/>
            </a:pPr>
            <a:fld id="{ADF6D2C4-5772-490C-8CCC-C408BDBB39C8}"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4"/>
          <p:cNvSpPr>
            <a:spLocks noGrp="1" noChangeArrowheads="1"/>
          </p:cNvSpPr>
          <p:nvPr>
            <p:ph type="sldNum" sz="quarter" idx="12"/>
          </p:nvPr>
        </p:nvSpPr>
        <p:spPr>
          <a:ln/>
        </p:spPr>
        <p:txBody>
          <a:bodyPr/>
          <a:lstStyle>
            <a:lvl1pPr>
              <a:defRPr/>
            </a:lvl1pPr>
          </a:lstStyle>
          <a:p>
            <a:pPr>
              <a:defRPr/>
            </a:pPr>
            <a:fld id="{5136112F-DD5E-495A-BFAD-7C494F2767A3}"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
          <p:cNvSpPr>
            <a:spLocks noGrp="1" noChangeArrowheads="1"/>
          </p:cNvSpPr>
          <p:nvPr>
            <p:ph type="sldNum" sz="quarter" idx="12"/>
          </p:nvPr>
        </p:nvSpPr>
        <p:spPr>
          <a:ln/>
        </p:spPr>
        <p:txBody>
          <a:bodyPr/>
          <a:lstStyle>
            <a:lvl1pPr>
              <a:defRPr/>
            </a:lvl1pPr>
          </a:lstStyle>
          <a:p>
            <a:pPr>
              <a:defRPr/>
            </a:pPr>
            <a:fld id="{DA7BA6EB-3B30-4C44-B055-BA78D109B8B2}"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
          <p:cNvSpPr>
            <a:spLocks noGrp="1" noChangeArrowheads="1"/>
          </p:cNvSpPr>
          <p:nvPr>
            <p:ph type="sldNum" sz="quarter" idx="12"/>
          </p:nvPr>
        </p:nvSpPr>
        <p:spPr>
          <a:ln/>
        </p:spPr>
        <p:txBody>
          <a:bodyPr/>
          <a:lstStyle>
            <a:lvl1pPr>
              <a:defRPr/>
            </a:lvl1pPr>
          </a:lstStyle>
          <a:p>
            <a:pPr>
              <a:defRPr/>
            </a:pPr>
            <a:fld id="{9B572D7F-9DB6-46E6-B790-7685F3A968EB}"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3290888" y="29992638"/>
            <a:ext cx="9144000" cy="2195512"/>
          </a:xfrm>
          <a:prstGeom prst="rect">
            <a:avLst/>
          </a:prstGeom>
          <a:noFill/>
          <a:ln w="9525">
            <a:noFill/>
            <a:miter lim="800000"/>
            <a:headEnd/>
            <a:tailEnd/>
          </a:ln>
          <a:effectLst/>
        </p:spPr>
        <p:txBody>
          <a:bodyPr vert="horz" wrap="none" lIns="441916" tIns="220958" rIns="441916" bIns="220958" numCol="1" anchor="ctr" anchorCtr="0" compatLnSpc="1">
            <a:prstTxWarp prst="textNoShape">
              <a:avLst/>
            </a:prstTxWarp>
          </a:bodyPr>
          <a:lstStyle>
            <a:lvl1pPr>
              <a:defRPr sz="6900" smtClean="0">
                <a:ea typeface="宋体" pitchFamily="2" charset="-122"/>
              </a:defRPr>
            </a:lvl1pPr>
          </a:lstStyle>
          <a:p>
            <a:pPr>
              <a:defRPr/>
            </a:pPr>
            <a:endParaRPr lang="en-US" altLang="zh-CN"/>
          </a:p>
        </p:txBody>
      </p:sp>
      <p:sp>
        <p:nvSpPr>
          <p:cNvPr id="1027" name="Rectangle 3"/>
          <p:cNvSpPr>
            <a:spLocks noGrp="1" noChangeArrowheads="1"/>
          </p:cNvSpPr>
          <p:nvPr>
            <p:ph type="ftr" sz="quarter" idx="3"/>
          </p:nvPr>
        </p:nvSpPr>
        <p:spPr bwMode="auto">
          <a:xfrm>
            <a:off x="14997113" y="29992638"/>
            <a:ext cx="13896975" cy="2195512"/>
          </a:xfrm>
          <a:prstGeom prst="rect">
            <a:avLst/>
          </a:prstGeom>
          <a:noFill/>
          <a:ln w="9525">
            <a:noFill/>
            <a:miter lim="800000"/>
            <a:headEnd/>
            <a:tailEnd/>
          </a:ln>
          <a:effectLst/>
        </p:spPr>
        <p:txBody>
          <a:bodyPr vert="horz" wrap="none" lIns="441916" tIns="220958" rIns="441916" bIns="220958" numCol="1" anchor="ctr" anchorCtr="0" compatLnSpc="1">
            <a:prstTxWarp prst="textNoShape">
              <a:avLst/>
            </a:prstTxWarp>
          </a:bodyPr>
          <a:lstStyle>
            <a:lvl1pPr algn="ctr">
              <a:defRPr sz="6900" smtClean="0">
                <a:ea typeface="宋体" pitchFamily="2" charset="-122"/>
              </a:defRPr>
            </a:lvl1pPr>
          </a:lstStyle>
          <a:p>
            <a:pPr>
              <a:defRPr/>
            </a:pPr>
            <a:endParaRPr lang="en-US" altLang="zh-CN"/>
          </a:p>
        </p:txBody>
      </p:sp>
      <p:sp>
        <p:nvSpPr>
          <p:cNvPr id="1028" name="Rectangle 4"/>
          <p:cNvSpPr>
            <a:spLocks noGrp="1" noChangeArrowheads="1"/>
          </p:cNvSpPr>
          <p:nvPr>
            <p:ph type="sldNum" sz="quarter" idx="4"/>
          </p:nvPr>
        </p:nvSpPr>
        <p:spPr bwMode="auto">
          <a:xfrm>
            <a:off x="31456313" y="29992638"/>
            <a:ext cx="9144000" cy="2195512"/>
          </a:xfrm>
          <a:prstGeom prst="rect">
            <a:avLst/>
          </a:prstGeom>
          <a:noFill/>
          <a:ln w="9525">
            <a:noFill/>
            <a:miter lim="800000"/>
            <a:headEnd/>
            <a:tailEnd/>
          </a:ln>
          <a:effectLst/>
        </p:spPr>
        <p:txBody>
          <a:bodyPr vert="horz" wrap="none" lIns="441916" tIns="220958" rIns="441916" bIns="220958" numCol="1" anchor="ctr" anchorCtr="0" compatLnSpc="1">
            <a:prstTxWarp prst="textNoShape">
              <a:avLst/>
            </a:prstTxWarp>
          </a:bodyPr>
          <a:lstStyle>
            <a:lvl1pPr algn="r">
              <a:defRPr sz="6900" smtClean="0">
                <a:ea typeface="宋体" pitchFamily="2" charset="-122"/>
              </a:defRPr>
            </a:lvl1pPr>
          </a:lstStyle>
          <a:p>
            <a:pPr>
              <a:defRPr/>
            </a:pPr>
            <a:fld id="{039D4F17-452C-46C2-B3F6-ED6308587800}" type="slidenum">
              <a:rPr lang="zh-CN" altLang="en-US"/>
              <a:pPr>
                <a:defRPr/>
              </a:pPr>
              <a:t>‹#›</a:t>
            </a:fld>
            <a:endParaRPr lang="en-US" altLang="zh-CN"/>
          </a:p>
        </p:txBody>
      </p:sp>
      <p:sp>
        <p:nvSpPr>
          <p:cNvPr id="2053" name="Rectangle 5"/>
          <p:cNvSpPr>
            <a:spLocks noGrp="1" noChangeArrowheads="1"/>
          </p:cNvSpPr>
          <p:nvPr>
            <p:ph type="title"/>
          </p:nvPr>
        </p:nvSpPr>
        <p:spPr bwMode="auto">
          <a:xfrm>
            <a:off x="3290888" y="2927350"/>
            <a:ext cx="37309425" cy="5486400"/>
          </a:xfrm>
          <a:prstGeom prst="rect">
            <a:avLst/>
          </a:prstGeom>
          <a:noFill/>
          <a:ln w="9525">
            <a:noFill/>
            <a:miter lim="800000"/>
            <a:headEnd/>
            <a:tailEnd/>
          </a:ln>
        </p:spPr>
        <p:txBody>
          <a:bodyPr vert="horz" wrap="square" lIns="441916" tIns="220958" rIns="441916" bIns="220958" numCol="1" anchor="ctr" anchorCtr="0" compatLnSpc="1">
            <a:prstTxWarp prst="textNoShape">
              <a:avLst/>
            </a:prstTxWarp>
          </a:bodyPr>
          <a:lstStyle/>
          <a:p>
            <a:pPr lvl="0"/>
            <a:r>
              <a:rPr lang="en-US" altLang="zh-CN" smtClean="0"/>
              <a:t>Click to edit Master title style</a:t>
            </a:r>
          </a:p>
        </p:txBody>
      </p:sp>
      <p:sp>
        <p:nvSpPr>
          <p:cNvPr id="2054" name="Rectangle 6"/>
          <p:cNvSpPr>
            <a:spLocks noGrp="1" noChangeArrowheads="1"/>
          </p:cNvSpPr>
          <p:nvPr>
            <p:ph type="body" idx="1"/>
          </p:nvPr>
        </p:nvSpPr>
        <p:spPr bwMode="auto">
          <a:xfrm>
            <a:off x="3290888" y="9518650"/>
            <a:ext cx="37309425" cy="19742150"/>
          </a:xfrm>
          <a:prstGeom prst="rect">
            <a:avLst/>
          </a:prstGeom>
          <a:noFill/>
          <a:ln w="9525">
            <a:noFill/>
            <a:miter lim="800000"/>
            <a:headEnd/>
            <a:tailEnd/>
          </a:ln>
        </p:spPr>
        <p:txBody>
          <a:bodyPr vert="horz" wrap="square" lIns="441916" tIns="220958" rIns="441916" bIns="22095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29125" rtl="0" eaLnBrk="0" fontAlgn="base" hangingPunct="0">
        <a:spcBef>
          <a:spcPct val="0"/>
        </a:spcBef>
        <a:spcAft>
          <a:spcPct val="0"/>
        </a:spcAft>
        <a:defRPr sz="21100">
          <a:solidFill>
            <a:schemeClr val="tx2"/>
          </a:solidFill>
          <a:latin typeface="+mj-lt"/>
          <a:ea typeface="+mj-ea"/>
          <a:cs typeface="+mj-cs"/>
        </a:defRPr>
      </a:lvl1pPr>
      <a:lvl2pPr algn="ctr" defTabSz="4429125" rtl="0" eaLnBrk="0" fontAlgn="base" hangingPunct="0">
        <a:spcBef>
          <a:spcPct val="0"/>
        </a:spcBef>
        <a:spcAft>
          <a:spcPct val="0"/>
        </a:spcAft>
        <a:defRPr sz="21100">
          <a:solidFill>
            <a:schemeClr val="tx2"/>
          </a:solidFill>
          <a:latin typeface="Times New Roman" pitchFamily="18" charset="0"/>
        </a:defRPr>
      </a:lvl2pPr>
      <a:lvl3pPr algn="ctr" defTabSz="4429125" rtl="0" eaLnBrk="0" fontAlgn="base" hangingPunct="0">
        <a:spcBef>
          <a:spcPct val="0"/>
        </a:spcBef>
        <a:spcAft>
          <a:spcPct val="0"/>
        </a:spcAft>
        <a:defRPr sz="21100">
          <a:solidFill>
            <a:schemeClr val="tx2"/>
          </a:solidFill>
          <a:latin typeface="Times New Roman" pitchFamily="18" charset="0"/>
        </a:defRPr>
      </a:lvl3pPr>
      <a:lvl4pPr algn="ctr" defTabSz="4429125" rtl="0" eaLnBrk="0" fontAlgn="base" hangingPunct="0">
        <a:spcBef>
          <a:spcPct val="0"/>
        </a:spcBef>
        <a:spcAft>
          <a:spcPct val="0"/>
        </a:spcAft>
        <a:defRPr sz="21100">
          <a:solidFill>
            <a:schemeClr val="tx2"/>
          </a:solidFill>
          <a:latin typeface="Times New Roman" pitchFamily="18" charset="0"/>
        </a:defRPr>
      </a:lvl4pPr>
      <a:lvl5pPr algn="ctr" defTabSz="4429125" rtl="0" eaLnBrk="0" fontAlgn="base" hangingPunct="0">
        <a:spcBef>
          <a:spcPct val="0"/>
        </a:spcBef>
        <a:spcAft>
          <a:spcPct val="0"/>
        </a:spcAft>
        <a:defRPr sz="21100">
          <a:solidFill>
            <a:schemeClr val="tx2"/>
          </a:solidFill>
          <a:latin typeface="Times New Roman" pitchFamily="18" charset="0"/>
        </a:defRPr>
      </a:lvl5pPr>
      <a:lvl6pPr marL="457200" algn="ctr" defTabSz="4429125" rtl="0" eaLnBrk="0" fontAlgn="base" hangingPunct="0">
        <a:spcBef>
          <a:spcPct val="0"/>
        </a:spcBef>
        <a:spcAft>
          <a:spcPct val="0"/>
        </a:spcAft>
        <a:defRPr sz="21100">
          <a:solidFill>
            <a:schemeClr val="tx2"/>
          </a:solidFill>
          <a:latin typeface="Times New Roman" pitchFamily="18" charset="0"/>
        </a:defRPr>
      </a:lvl6pPr>
      <a:lvl7pPr marL="914400" algn="ctr" defTabSz="4429125" rtl="0" eaLnBrk="0" fontAlgn="base" hangingPunct="0">
        <a:spcBef>
          <a:spcPct val="0"/>
        </a:spcBef>
        <a:spcAft>
          <a:spcPct val="0"/>
        </a:spcAft>
        <a:defRPr sz="21100">
          <a:solidFill>
            <a:schemeClr val="tx2"/>
          </a:solidFill>
          <a:latin typeface="Times New Roman" pitchFamily="18" charset="0"/>
        </a:defRPr>
      </a:lvl7pPr>
      <a:lvl8pPr marL="1371600" algn="ctr" defTabSz="4429125" rtl="0" eaLnBrk="0" fontAlgn="base" hangingPunct="0">
        <a:spcBef>
          <a:spcPct val="0"/>
        </a:spcBef>
        <a:spcAft>
          <a:spcPct val="0"/>
        </a:spcAft>
        <a:defRPr sz="21100">
          <a:solidFill>
            <a:schemeClr val="tx2"/>
          </a:solidFill>
          <a:latin typeface="Times New Roman" pitchFamily="18" charset="0"/>
        </a:defRPr>
      </a:lvl8pPr>
      <a:lvl9pPr marL="1828800" algn="ctr" defTabSz="4429125" rtl="0" eaLnBrk="0" fontAlgn="base" hangingPunct="0">
        <a:spcBef>
          <a:spcPct val="0"/>
        </a:spcBef>
        <a:spcAft>
          <a:spcPct val="0"/>
        </a:spcAft>
        <a:defRPr sz="21100">
          <a:solidFill>
            <a:schemeClr val="tx2"/>
          </a:solidFill>
          <a:latin typeface="Times New Roman" pitchFamily="18" charset="0"/>
        </a:defRPr>
      </a:lvl9pPr>
    </p:titleStyle>
    <p:bodyStyle>
      <a:lvl1pPr marL="1665288" indent="-1665288" algn="l" defTabSz="4429125" rtl="0" eaLnBrk="0" fontAlgn="base" hangingPunct="0">
        <a:spcBef>
          <a:spcPct val="20000"/>
        </a:spcBef>
        <a:spcAft>
          <a:spcPct val="0"/>
        </a:spcAft>
        <a:buSzPct val="100000"/>
        <a:buChar char="•"/>
        <a:defRPr sz="15100">
          <a:solidFill>
            <a:schemeClr val="tx1"/>
          </a:solidFill>
          <a:latin typeface="+mn-lt"/>
          <a:ea typeface="+mn-ea"/>
          <a:cs typeface="+mn-cs"/>
        </a:defRPr>
      </a:lvl1pPr>
      <a:lvl2pPr marL="3600450" indent="-1389063" algn="l" defTabSz="4429125" rtl="0" eaLnBrk="0" fontAlgn="base" hangingPunct="0">
        <a:spcBef>
          <a:spcPct val="20000"/>
        </a:spcBef>
        <a:spcAft>
          <a:spcPct val="0"/>
        </a:spcAft>
        <a:buSzPct val="100000"/>
        <a:buChar char="–"/>
        <a:defRPr sz="13300">
          <a:solidFill>
            <a:schemeClr val="tx1"/>
          </a:solidFill>
          <a:latin typeface="+mn-lt"/>
        </a:defRPr>
      </a:lvl2pPr>
      <a:lvl3pPr marL="5534025" indent="-1104900" algn="l" defTabSz="4429125" rtl="0" eaLnBrk="0" fontAlgn="base" hangingPunct="0">
        <a:spcBef>
          <a:spcPct val="20000"/>
        </a:spcBef>
        <a:spcAft>
          <a:spcPct val="0"/>
        </a:spcAft>
        <a:buSzPct val="100000"/>
        <a:buChar char="•"/>
        <a:defRPr sz="11900">
          <a:solidFill>
            <a:schemeClr val="tx1"/>
          </a:solidFill>
          <a:latin typeface="+mn-lt"/>
        </a:defRPr>
      </a:lvl3pPr>
      <a:lvl4pPr marL="7745413" indent="-1104900" algn="l" defTabSz="4429125" rtl="0" eaLnBrk="0" fontAlgn="base" hangingPunct="0">
        <a:spcBef>
          <a:spcPct val="20000"/>
        </a:spcBef>
        <a:spcAft>
          <a:spcPct val="0"/>
        </a:spcAft>
        <a:buSzPct val="100000"/>
        <a:buChar char="–"/>
        <a:defRPr sz="9100">
          <a:solidFill>
            <a:schemeClr val="tx1"/>
          </a:solidFill>
          <a:latin typeface="+mn-lt"/>
        </a:defRPr>
      </a:lvl4pPr>
      <a:lvl5pPr marL="9950450" indent="-1114425" algn="l" defTabSz="4429125" rtl="0" eaLnBrk="0" fontAlgn="base" hangingPunct="0">
        <a:spcBef>
          <a:spcPct val="20000"/>
        </a:spcBef>
        <a:spcAft>
          <a:spcPct val="0"/>
        </a:spcAft>
        <a:buSzPct val="100000"/>
        <a:buChar char="•"/>
        <a:defRPr sz="9100">
          <a:solidFill>
            <a:schemeClr val="tx1"/>
          </a:solidFill>
          <a:latin typeface="+mn-lt"/>
        </a:defRPr>
      </a:lvl5pPr>
      <a:lvl6pPr marL="10407650" indent="-1114425" algn="l" defTabSz="4429125" rtl="0" eaLnBrk="0" fontAlgn="base" hangingPunct="0">
        <a:spcBef>
          <a:spcPct val="20000"/>
        </a:spcBef>
        <a:spcAft>
          <a:spcPct val="0"/>
        </a:spcAft>
        <a:buSzPct val="100000"/>
        <a:buChar char="•"/>
        <a:defRPr sz="9100">
          <a:solidFill>
            <a:schemeClr val="tx1"/>
          </a:solidFill>
          <a:latin typeface="+mn-lt"/>
        </a:defRPr>
      </a:lvl6pPr>
      <a:lvl7pPr marL="10864850" indent="-1114425" algn="l" defTabSz="4429125" rtl="0" eaLnBrk="0" fontAlgn="base" hangingPunct="0">
        <a:spcBef>
          <a:spcPct val="20000"/>
        </a:spcBef>
        <a:spcAft>
          <a:spcPct val="0"/>
        </a:spcAft>
        <a:buSzPct val="100000"/>
        <a:buChar char="•"/>
        <a:defRPr sz="9100">
          <a:solidFill>
            <a:schemeClr val="tx1"/>
          </a:solidFill>
          <a:latin typeface="+mn-lt"/>
        </a:defRPr>
      </a:lvl7pPr>
      <a:lvl8pPr marL="11322050" indent="-1114425" algn="l" defTabSz="4429125" rtl="0" eaLnBrk="0" fontAlgn="base" hangingPunct="0">
        <a:spcBef>
          <a:spcPct val="20000"/>
        </a:spcBef>
        <a:spcAft>
          <a:spcPct val="0"/>
        </a:spcAft>
        <a:buSzPct val="100000"/>
        <a:buChar char="•"/>
        <a:defRPr sz="9100">
          <a:solidFill>
            <a:schemeClr val="tx1"/>
          </a:solidFill>
          <a:latin typeface="+mn-lt"/>
        </a:defRPr>
      </a:lvl8pPr>
      <a:lvl9pPr marL="11779250" indent="-1114425" algn="l" defTabSz="4429125" rtl="0" eaLnBrk="0" fontAlgn="base" hangingPunct="0">
        <a:spcBef>
          <a:spcPct val="20000"/>
        </a:spcBef>
        <a:spcAft>
          <a:spcPct val="0"/>
        </a:spcAft>
        <a:buSzPct val="100000"/>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bwMode="auto">
          <a:xfrm>
            <a:off x="1752600" y="12919323"/>
            <a:ext cx="11963400" cy="553998"/>
          </a:xfrm>
          <a:prstGeom prst="rect">
            <a:avLst/>
          </a:prstGeom>
          <a:solidFill>
            <a:srgbClr val="0956A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438785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Times New Roman" pitchFamily="18" charset="0"/>
            </a:endParaRPr>
          </a:p>
        </p:txBody>
      </p:sp>
      <p:sp>
        <p:nvSpPr>
          <p:cNvPr id="384" name="Rectangle 383"/>
          <p:cNvSpPr/>
          <p:nvPr/>
        </p:nvSpPr>
        <p:spPr bwMode="auto">
          <a:xfrm>
            <a:off x="1676400" y="5013960"/>
            <a:ext cx="40690800" cy="548640"/>
          </a:xfrm>
          <a:prstGeom prst="rect">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438785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Times New Roman" pitchFamily="18" charset="0"/>
            </a:endParaRPr>
          </a:p>
        </p:txBody>
      </p:sp>
      <p:sp>
        <p:nvSpPr>
          <p:cNvPr id="383" name="Rectangle 382"/>
          <p:cNvSpPr/>
          <p:nvPr/>
        </p:nvSpPr>
        <p:spPr bwMode="auto">
          <a:xfrm>
            <a:off x="30099000" y="17907000"/>
            <a:ext cx="12070080" cy="548640"/>
          </a:xfrm>
          <a:prstGeom prst="rect">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438785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Times New Roman" pitchFamily="18" charset="0"/>
            </a:endParaRPr>
          </a:p>
        </p:txBody>
      </p:sp>
      <p:sp>
        <p:nvSpPr>
          <p:cNvPr id="4" name="Rectangle 3"/>
          <p:cNvSpPr txBox="1">
            <a:spLocks noChangeArrowheads="1"/>
          </p:cNvSpPr>
          <p:nvPr/>
        </p:nvSpPr>
        <p:spPr bwMode="auto">
          <a:xfrm>
            <a:off x="8153400" y="381000"/>
            <a:ext cx="34290000" cy="2927350"/>
          </a:xfrm>
          <a:prstGeom prst="rect">
            <a:avLst/>
          </a:prstGeom>
          <a:noFill/>
          <a:ln w="9525">
            <a:noFill/>
            <a:miter lim="800000"/>
            <a:headEnd/>
            <a:tailEnd/>
          </a:ln>
        </p:spPr>
        <p:txBody>
          <a:bodyPr vert="horz" wrap="square" lIns="441916" tIns="220958" rIns="441916" bIns="220958" numCol="1" anchor="ctr" anchorCtr="0" compatLnSpc="1">
            <a:prstTxWarp prst="textNoShape">
              <a:avLst/>
            </a:prstTxWarp>
          </a:bodyPr>
          <a:lstStyle/>
          <a:p>
            <a:pPr lvl="0" algn="ctr" defTabSz="4429125">
              <a:defRPr/>
            </a:pPr>
            <a:r>
              <a:rPr lang="en-US" sz="8800" b="1" kern="0" dirty="0" smtClean="0">
                <a:solidFill>
                  <a:schemeClr val="tx2"/>
                </a:solidFill>
                <a:latin typeface="Arial" pitchFamily="34" charset="0"/>
                <a:ea typeface="+mj-ea"/>
                <a:cs typeface="Arial" pitchFamily="34" charset="0"/>
              </a:rPr>
              <a:t>Three-Dimensional </a:t>
            </a:r>
            <a:r>
              <a:rPr lang="en-US" sz="8800" b="1" kern="0" dirty="0" smtClean="0">
                <a:solidFill>
                  <a:schemeClr val="tx2"/>
                </a:solidFill>
                <a:latin typeface="Arial" pitchFamily="34" charset="0"/>
                <a:ea typeface="+mj-ea"/>
                <a:cs typeface="Arial" pitchFamily="34" charset="0"/>
              </a:rPr>
              <a:t>Reconstruction </a:t>
            </a:r>
            <a:r>
              <a:rPr lang="en-US" sz="8800" b="1" kern="0" dirty="0" smtClean="0">
                <a:solidFill>
                  <a:schemeClr val="tx2"/>
                </a:solidFill>
                <a:latin typeface="Arial" pitchFamily="34" charset="0"/>
                <a:ea typeface="+mj-ea"/>
                <a:cs typeface="Arial" pitchFamily="34" charset="0"/>
              </a:rPr>
              <a:t>of AR</a:t>
            </a:r>
            <a:r>
              <a:rPr lang="el-GR" sz="8800" b="1" kern="0" dirty="0" smtClean="0">
                <a:solidFill>
                  <a:schemeClr val="tx2"/>
                </a:solidFill>
                <a:latin typeface="Arial" pitchFamily="34" charset="0"/>
                <a:ea typeface="+mj-ea"/>
                <a:cs typeface="Arial" pitchFamily="34" charset="0"/>
              </a:rPr>
              <a:t> </a:t>
            </a:r>
            <a:r>
              <a:rPr lang="en-US" sz="8800" b="1" kern="0" dirty="0" smtClean="0">
                <a:solidFill>
                  <a:schemeClr val="tx2"/>
                </a:solidFill>
                <a:latin typeface="Arial" pitchFamily="34" charset="0"/>
                <a:ea typeface="+mj-ea"/>
                <a:cs typeface="Arial" pitchFamily="34" charset="0"/>
              </a:rPr>
              <a:t>11158 </a:t>
            </a:r>
            <a:endParaRPr lang="el-GR" sz="8800" b="1" kern="0" dirty="0" smtClean="0">
              <a:solidFill>
                <a:schemeClr val="tx2"/>
              </a:solidFill>
              <a:latin typeface="Arial" pitchFamily="34" charset="0"/>
              <a:ea typeface="+mj-ea"/>
              <a:cs typeface="Arial" pitchFamily="34" charset="0"/>
            </a:endParaRPr>
          </a:p>
          <a:p>
            <a:pPr lvl="0" algn="ctr" defTabSz="4429125">
              <a:defRPr/>
            </a:pPr>
            <a:r>
              <a:rPr lang="en-US" sz="8800" b="1" kern="0" dirty="0" smtClean="0">
                <a:solidFill>
                  <a:schemeClr val="tx2"/>
                </a:solidFill>
                <a:latin typeface="Arial" pitchFamily="34" charset="0"/>
                <a:ea typeface="+mj-ea"/>
                <a:cs typeface="Arial" pitchFamily="34" charset="0"/>
              </a:rPr>
              <a:t>During its Emergence Phase Using SDO/HMI</a:t>
            </a:r>
            <a:r>
              <a:rPr lang="el-GR" sz="8800" b="1" kern="0" dirty="0" smtClean="0">
                <a:solidFill>
                  <a:schemeClr val="tx2"/>
                </a:solidFill>
                <a:latin typeface="Arial" pitchFamily="34" charset="0"/>
                <a:ea typeface="+mj-ea"/>
                <a:cs typeface="Arial" pitchFamily="34" charset="0"/>
              </a:rPr>
              <a:t> </a:t>
            </a:r>
            <a:r>
              <a:rPr lang="en-US" sz="8800" b="1" kern="0" dirty="0" smtClean="0">
                <a:solidFill>
                  <a:schemeClr val="tx2"/>
                </a:solidFill>
                <a:latin typeface="Arial" pitchFamily="34" charset="0"/>
                <a:ea typeface="+mj-ea"/>
                <a:cs typeface="Arial" pitchFamily="34" charset="0"/>
              </a:rPr>
              <a:t>Observations</a:t>
            </a:r>
            <a:endParaRPr kumimoji="0" lang="en-US" altLang="zh-CN" sz="8800" b="0" i="0" u="none" strike="noStrike" kern="0" cap="none" spc="0" normalizeH="0" baseline="0" noProof="0" dirty="0" smtClean="0">
              <a:ln>
                <a:noFill/>
              </a:ln>
              <a:solidFill>
                <a:schemeClr val="tx1"/>
              </a:solidFill>
              <a:effectLst/>
              <a:uLnTx/>
              <a:uFillTx/>
              <a:latin typeface="+mj-lt"/>
              <a:ea typeface="宋体" pitchFamily="2" charset="-122"/>
              <a:cs typeface="+mj-cs"/>
            </a:endParaRPr>
          </a:p>
        </p:txBody>
      </p:sp>
      <p:sp>
        <p:nvSpPr>
          <p:cNvPr id="5" name="Rectangle 7"/>
          <p:cNvSpPr>
            <a:spLocks noChangeArrowheads="1"/>
          </p:cNvSpPr>
          <p:nvPr/>
        </p:nvSpPr>
        <p:spPr bwMode="auto">
          <a:xfrm>
            <a:off x="8686800" y="3090996"/>
            <a:ext cx="30530800" cy="1800448"/>
          </a:xfrm>
          <a:prstGeom prst="rect">
            <a:avLst/>
          </a:prstGeom>
          <a:noFill/>
          <a:ln w="9525">
            <a:noFill/>
            <a:miter lim="800000"/>
            <a:headEnd/>
            <a:tailEnd/>
          </a:ln>
        </p:spPr>
        <p:txBody>
          <a:bodyPr lIns="441916" tIns="220958" rIns="441916" bIns="220958">
            <a:spAutoFit/>
          </a:bodyPr>
          <a:lstStyle/>
          <a:p>
            <a:pPr algn="ctr" defTabSz="4429125"/>
            <a:r>
              <a:rPr lang="en-US" sz="4800" b="1" dirty="0" smtClean="0">
                <a:latin typeface="Arial" pitchFamily="34" charset="0"/>
                <a:cs typeface="Arial" pitchFamily="34" charset="0"/>
              </a:rPr>
              <a:t>Georgios Chintzoglou*, Jie Zhang </a:t>
            </a:r>
            <a:r>
              <a:rPr lang="en-US" sz="4400" dirty="0" smtClean="0">
                <a:latin typeface="Arial" pitchFamily="34" charset="0"/>
                <a:cs typeface="Arial" pitchFamily="34" charset="0"/>
              </a:rPr>
              <a:t/>
            </a:r>
            <a:br>
              <a:rPr lang="en-US" sz="4400" dirty="0" smtClean="0">
                <a:latin typeface="Arial" pitchFamily="34" charset="0"/>
                <a:cs typeface="Arial" pitchFamily="34" charset="0"/>
              </a:rPr>
            </a:br>
            <a:r>
              <a:rPr lang="en-US" sz="4000" i="1" dirty="0" smtClean="0">
                <a:latin typeface="Arial" pitchFamily="34" charset="0"/>
                <a:cs typeface="Arial" pitchFamily="34" charset="0"/>
              </a:rPr>
              <a:t>School of Physics, Astronomy and Computational Sciences, George Mason University, Fairfax, VA 22030 </a:t>
            </a:r>
            <a:endParaRPr lang="en-US" altLang="zh-CN" sz="4200" i="1" dirty="0">
              <a:latin typeface="Arial" pitchFamily="34" charset="0"/>
              <a:ea typeface="宋体" pitchFamily="2" charset="-122"/>
              <a:cs typeface="Arial" pitchFamily="34" charset="0"/>
            </a:endParaRPr>
          </a:p>
        </p:txBody>
      </p:sp>
      <p:pic>
        <p:nvPicPr>
          <p:cNvPr id="7" name="Picture 499" descr="decide1"/>
          <p:cNvPicPr>
            <a:picLocks noChangeAspect="1" noChangeArrowheads="1"/>
          </p:cNvPicPr>
          <p:nvPr/>
        </p:nvPicPr>
        <p:blipFill>
          <a:blip r:embed="rId2" cstate="print"/>
          <a:srcRect/>
          <a:stretch>
            <a:fillRect/>
          </a:stretch>
        </p:blipFill>
        <p:spPr bwMode="auto">
          <a:xfrm>
            <a:off x="2514600" y="0"/>
            <a:ext cx="5067300" cy="3733800"/>
          </a:xfrm>
          <a:prstGeom prst="rect">
            <a:avLst/>
          </a:prstGeom>
          <a:noFill/>
          <a:ln w="9525">
            <a:noFill/>
            <a:miter lim="800000"/>
            <a:headEnd/>
            <a:tailEnd/>
          </a:ln>
        </p:spPr>
      </p:pic>
      <p:sp>
        <p:nvSpPr>
          <p:cNvPr id="8" name="Rectangle 106"/>
          <p:cNvSpPr>
            <a:spLocks noChangeArrowheads="1"/>
          </p:cNvSpPr>
          <p:nvPr/>
        </p:nvSpPr>
        <p:spPr bwMode="auto">
          <a:xfrm>
            <a:off x="1600200" y="5867400"/>
            <a:ext cx="12192000" cy="6740307"/>
          </a:xfrm>
          <a:prstGeom prst="rect">
            <a:avLst/>
          </a:prstGeom>
          <a:noFill/>
          <a:ln w="9525">
            <a:noFill/>
            <a:miter lim="800000"/>
            <a:headEnd/>
            <a:tailEnd/>
          </a:ln>
        </p:spPr>
        <p:txBody>
          <a:bodyPr wrap="square">
            <a:spAutoFit/>
          </a:bodyPr>
          <a:lstStyle/>
          <a:p>
            <a:pPr algn="just"/>
            <a:r>
              <a:rPr lang="en-US" sz="2400" dirty="0" smtClean="0">
                <a:latin typeface="+mn-lt"/>
                <a:cs typeface="Arial" pitchFamily="34" charset="0"/>
              </a:rPr>
              <a:t>A solar active region (AR) is a three dimensional magnetic</a:t>
            </a:r>
            <a:r>
              <a:rPr lang="el-GR" sz="2400" dirty="0" smtClean="0">
                <a:latin typeface="+mn-lt"/>
                <a:cs typeface="Arial" pitchFamily="34" charset="0"/>
              </a:rPr>
              <a:t> </a:t>
            </a:r>
            <a:r>
              <a:rPr lang="en-US" sz="2400" dirty="0" smtClean="0">
                <a:latin typeface="+mn-lt"/>
                <a:cs typeface="Arial" pitchFamily="34" charset="0"/>
              </a:rPr>
              <a:t>structure formed in the convection zone, whose property is</a:t>
            </a:r>
            <a:r>
              <a:rPr lang="el-GR" sz="2400" dirty="0" smtClean="0">
                <a:latin typeface="+mn-lt"/>
                <a:cs typeface="Arial" pitchFamily="34" charset="0"/>
              </a:rPr>
              <a:t> </a:t>
            </a:r>
            <a:r>
              <a:rPr lang="en-US" sz="2400" dirty="0" smtClean="0">
                <a:latin typeface="+mn-lt"/>
                <a:cs typeface="Arial" pitchFamily="34" charset="0"/>
              </a:rPr>
              <a:t>fundamentally important for determining coronal structure and</a:t>
            </a:r>
            <a:r>
              <a:rPr lang="el-GR" sz="2400" dirty="0" smtClean="0">
                <a:latin typeface="+mn-lt"/>
                <a:cs typeface="Arial" pitchFamily="34" charset="0"/>
              </a:rPr>
              <a:t> </a:t>
            </a:r>
            <a:r>
              <a:rPr lang="en-US" sz="2400" dirty="0" smtClean="0">
                <a:latin typeface="+mn-lt"/>
                <a:cs typeface="Arial" pitchFamily="34" charset="0"/>
              </a:rPr>
              <a:t>solar activity when emerged. However, our knowledge on the</a:t>
            </a:r>
            <a:r>
              <a:rPr lang="el-GR" sz="2400" dirty="0" smtClean="0">
                <a:latin typeface="+mn-lt"/>
                <a:cs typeface="Arial" pitchFamily="34" charset="0"/>
              </a:rPr>
              <a:t> </a:t>
            </a:r>
            <a:r>
              <a:rPr lang="en-US" sz="2400" dirty="0" smtClean="0">
                <a:latin typeface="+mn-lt"/>
                <a:cs typeface="Arial" pitchFamily="34" charset="0"/>
              </a:rPr>
              <a:t>detailed 3-D structure prior to its emergence is rather poor.</a:t>
            </a:r>
            <a:r>
              <a:rPr lang="el-GR" sz="2400" dirty="0" smtClean="0">
                <a:latin typeface="+mn-lt"/>
                <a:cs typeface="Arial" pitchFamily="34" charset="0"/>
              </a:rPr>
              <a:t> </a:t>
            </a:r>
            <a:r>
              <a:rPr lang="en-US" sz="2400" dirty="0" smtClean="0">
                <a:latin typeface="+mn-lt"/>
                <a:cs typeface="Arial" pitchFamily="34" charset="0"/>
              </a:rPr>
              <a:t>Previous observational work on AR emergence has been limited</a:t>
            </a:r>
            <a:r>
              <a:rPr lang="el-GR" sz="2400" dirty="0" smtClean="0">
                <a:latin typeface="+mn-lt"/>
                <a:cs typeface="Arial" pitchFamily="34" charset="0"/>
              </a:rPr>
              <a:t> </a:t>
            </a:r>
            <a:r>
              <a:rPr lang="en-US" sz="2400" dirty="0" smtClean="0">
                <a:latin typeface="+mn-lt"/>
                <a:cs typeface="Arial" pitchFamily="34" charset="0"/>
              </a:rPr>
              <a:t>by instrumental capabilities - low ﬁdelity, low-cadence</a:t>
            </a:r>
            <a:r>
              <a:rPr lang="el-GR" sz="2400" dirty="0" smtClean="0">
                <a:latin typeface="+mn-lt"/>
                <a:cs typeface="Arial" pitchFamily="34" charset="0"/>
              </a:rPr>
              <a:t> </a:t>
            </a:r>
            <a:r>
              <a:rPr lang="en-US" sz="2400" dirty="0" smtClean="0">
                <a:latin typeface="+mn-lt"/>
                <a:cs typeface="Arial" pitchFamily="34" charset="0"/>
              </a:rPr>
              <a:t>magnetograms. At the same time, our theoretical knowledge</a:t>
            </a:r>
            <a:r>
              <a:rPr lang="el-GR" sz="2400" dirty="0" smtClean="0">
                <a:latin typeface="+mn-lt"/>
                <a:cs typeface="Arial" pitchFamily="34" charset="0"/>
              </a:rPr>
              <a:t> </a:t>
            </a:r>
            <a:r>
              <a:rPr lang="en-US" sz="2400" dirty="0" smtClean="0">
                <a:latin typeface="+mn-lt"/>
                <a:cs typeface="Arial" pitchFamily="34" charset="0"/>
              </a:rPr>
              <a:t>relies on overly simpliﬁed assumptions based on MHD simulations or the thin </a:t>
            </a:r>
            <a:r>
              <a:rPr lang="en-US" sz="2400" dirty="0" err="1" smtClean="0">
                <a:latin typeface="+mn-lt"/>
                <a:cs typeface="Arial" pitchFamily="34" charset="0"/>
              </a:rPr>
              <a:t>ﬂux</a:t>
            </a:r>
            <a:r>
              <a:rPr lang="en-US" sz="2400" dirty="0" smtClean="0">
                <a:latin typeface="+mn-lt"/>
                <a:cs typeface="Arial" pitchFamily="34" charset="0"/>
              </a:rPr>
              <a:t> tube approximation. Here, we are able to</a:t>
            </a:r>
            <a:r>
              <a:rPr lang="el-GR" sz="2400" dirty="0" smtClean="0">
                <a:latin typeface="+mn-lt"/>
                <a:cs typeface="Arial" pitchFamily="34" charset="0"/>
              </a:rPr>
              <a:t> </a:t>
            </a:r>
            <a:r>
              <a:rPr lang="en-US" sz="2400" dirty="0" smtClean="0">
                <a:latin typeface="+mn-lt"/>
                <a:cs typeface="Arial" pitchFamily="34" charset="0"/>
              </a:rPr>
              <a:t>observationally determine and reconstruct the three-dimensional</a:t>
            </a:r>
            <a:r>
              <a:rPr lang="el-GR" sz="2400" dirty="0" smtClean="0">
                <a:latin typeface="+mn-lt"/>
                <a:cs typeface="Arial" pitchFamily="34" charset="0"/>
              </a:rPr>
              <a:t> </a:t>
            </a:r>
            <a:r>
              <a:rPr lang="en-US" sz="2400" dirty="0" smtClean="0">
                <a:latin typeface="+mn-lt"/>
                <a:cs typeface="Arial" pitchFamily="34" charset="0"/>
              </a:rPr>
              <a:t>magnetic structure of AR 11158 during the emergence phase and</a:t>
            </a:r>
            <a:r>
              <a:rPr lang="el-GR" sz="2400" dirty="0" smtClean="0">
                <a:latin typeface="+mn-lt"/>
                <a:cs typeface="Arial" pitchFamily="34" charset="0"/>
              </a:rPr>
              <a:t> </a:t>
            </a:r>
            <a:r>
              <a:rPr lang="en-US" sz="2400" dirty="0" smtClean="0">
                <a:latin typeface="+mn-lt"/>
                <a:cs typeface="Arial" pitchFamily="34" charset="0"/>
              </a:rPr>
              <a:t>to characterize its magnetic connectivity and topology. This task</a:t>
            </a:r>
            <a:r>
              <a:rPr lang="el-GR" sz="2400" dirty="0" smtClean="0">
                <a:latin typeface="+mn-lt"/>
                <a:cs typeface="Arial" pitchFamily="34" charset="0"/>
              </a:rPr>
              <a:t> </a:t>
            </a:r>
            <a:r>
              <a:rPr lang="en-US" sz="2400" dirty="0" smtClean="0">
                <a:latin typeface="+mn-lt"/>
                <a:cs typeface="Arial" pitchFamily="34" charset="0"/>
              </a:rPr>
              <a:t>is accomplished with the aid of the time-stacking method and</a:t>
            </a:r>
            <a:r>
              <a:rPr lang="el-GR" sz="2400" dirty="0" smtClean="0">
                <a:latin typeface="+mn-lt"/>
                <a:cs typeface="Arial" pitchFamily="34" charset="0"/>
              </a:rPr>
              <a:t> </a:t>
            </a:r>
            <a:r>
              <a:rPr lang="en-US" sz="2400" dirty="0" smtClean="0">
                <a:latin typeface="+mn-lt"/>
                <a:cs typeface="Arial" pitchFamily="34" charset="0"/>
              </a:rPr>
              <a:t>advanced 3-D visualization, applied on magnetograph</a:t>
            </a:r>
            <a:r>
              <a:rPr lang="el-GR" sz="2400" dirty="0" smtClean="0">
                <a:latin typeface="+mn-lt"/>
                <a:cs typeface="Arial" pitchFamily="34" charset="0"/>
              </a:rPr>
              <a:t> </a:t>
            </a:r>
            <a:r>
              <a:rPr lang="en-US" sz="2400" dirty="0" smtClean="0">
                <a:latin typeface="+mn-lt"/>
                <a:cs typeface="Arial" pitchFamily="34" charset="0"/>
              </a:rPr>
              <a:t>observations from the HMI instrument of the SDO mission, taking</a:t>
            </a:r>
            <a:r>
              <a:rPr lang="el-GR" sz="2400" dirty="0" smtClean="0">
                <a:latin typeface="+mn-lt"/>
                <a:cs typeface="Arial" pitchFamily="34" charset="0"/>
              </a:rPr>
              <a:t> </a:t>
            </a:r>
            <a:r>
              <a:rPr lang="en-US" sz="2400" dirty="0" smtClean="0">
                <a:latin typeface="+mn-lt"/>
                <a:cs typeface="Arial" pitchFamily="34" charset="0"/>
              </a:rPr>
              <a:t>full advantage of its unprecedented temporal resolution.</a:t>
            </a:r>
            <a:endParaRPr lang="el-GR" sz="2400" dirty="0" smtClean="0">
              <a:latin typeface="+mn-lt"/>
              <a:cs typeface="Arial" pitchFamily="34" charset="0"/>
            </a:endParaRPr>
          </a:p>
          <a:p>
            <a:pPr algn="just"/>
            <a:r>
              <a:rPr lang="en-US" sz="2400" dirty="0" smtClean="0">
                <a:latin typeface="+mn-lt"/>
                <a:cs typeface="Arial" pitchFamily="34" charset="0"/>
              </a:rPr>
              <a:t>We </a:t>
            </a:r>
            <a:r>
              <a:rPr lang="en-US" sz="2400" dirty="0" err="1" smtClean="0">
                <a:latin typeface="+mn-lt"/>
                <a:cs typeface="Arial" pitchFamily="34" charset="0"/>
              </a:rPr>
              <a:t>ﬁnd</a:t>
            </a:r>
            <a:r>
              <a:rPr lang="en-US" sz="2400" dirty="0" smtClean="0">
                <a:latin typeface="+mn-lt"/>
                <a:cs typeface="Arial" pitchFamily="34" charset="0"/>
              </a:rPr>
              <a:t> that the AR consists of two major dipoles. The two</a:t>
            </a:r>
            <a:r>
              <a:rPr lang="el-GR" sz="2400" dirty="0" smtClean="0">
                <a:latin typeface="+mn-lt"/>
                <a:cs typeface="Arial" pitchFamily="34" charset="0"/>
              </a:rPr>
              <a:t> </a:t>
            </a:r>
            <a:r>
              <a:rPr lang="en-US" sz="2400" dirty="0" smtClean="0">
                <a:latin typeface="+mn-lt"/>
                <a:cs typeface="Arial" pitchFamily="34" charset="0"/>
              </a:rPr>
              <a:t>polarities of each dipole show interesting tree-like structure, i.e.</a:t>
            </a:r>
            <a:r>
              <a:rPr lang="el-GR" sz="2400" dirty="0" smtClean="0">
                <a:latin typeface="+mn-lt"/>
                <a:cs typeface="Arial" pitchFamily="34" charset="0"/>
              </a:rPr>
              <a:t> </a:t>
            </a:r>
            <a:r>
              <a:rPr lang="en-US" sz="2400" dirty="0" smtClean="0">
                <a:latin typeface="+mn-lt"/>
                <a:cs typeface="Arial" pitchFamily="34" charset="0"/>
              </a:rPr>
              <a:t>while the bottom of the polarity appears as a single trunk-like </a:t>
            </a:r>
            <a:r>
              <a:rPr lang="en-US" sz="2400" dirty="0" err="1" smtClean="0">
                <a:latin typeface="+mn-lt"/>
                <a:cs typeface="Arial" pitchFamily="34" charset="0"/>
              </a:rPr>
              <a:t>ﬂux</a:t>
            </a:r>
            <a:r>
              <a:rPr lang="el-GR" sz="2400" dirty="0" smtClean="0">
                <a:latin typeface="+mn-lt"/>
                <a:cs typeface="Arial" pitchFamily="34" charset="0"/>
              </a:rPr>
              <a:t> </a:t>
            </a:r>
            <a:r>
              <a:rPr lang="en-US" sz="2400" dirty="0" smtClean="0">
                <a:latin typeface="+mn-lt"/>
                <a:cs typeface="Arial" pitchFamily="34" charset="0"/>
              </a:rPr>
              <a:t>tube, the top of the polarity has multiple branches, consisting of</a:t>
            </a:r>
            <a:r>
              <a:rPr lang="el-GR" sz="2400" dirty="0" smtClean="0">
                <a:latin typeface="+mn-lt"/>
                <a:cs typeface="Arial" pitchFamily="34" charset="0"/>
              </a:rPr>
              <a:t> </a:t>
            </a:r>
            <a:r>
              <a:rPr lang="en-US" sz="2400" dirty="0" smtClean="0">
                <a:latin typeface="+mn-lt"/>
                <a:cs typeface="Arial" pitchFamily="34" charset="0"/>
              </a:rPr>
              <a:t>smaller and thinner </a:t>
            </a:r>
            <a:r>
              <a:rPr lang="en-US" sz="2400" dirty="0" err="1" smtClean="0">
                <a:latin typeface="+mn-lt"/>
                <a:cs typeface="Arial" pitchFamily="34" charset="0"/>
              </a:rPr>
              <a:t>ﬂux</a:t>
            </a:r>
            <a:r>
              <a:rPr lang="en-US" sz="2400" dirty="0" smtClean="0">
                <a:latin typeface="+mn-lt"/>
                <a:cs typeface="Arial" pitchFamily="34" charset="0"/>
              </a:rPr>
              <a:t> tubes which connect to the branches of</a:t>
            </a:r>
            <a:r>
              <a:rPr lang="el-GR" sz="2400" dirty="0" smtClean="0">
                <a:latin typeface="+mn-lt"/>
                <a:cs typeface="Arial" pitchFamily="34" charset="0"/>
              </a:rPr>
              <a:t> </a:t>
            </a:r>
            <a:r>
              <a:rPr lang="en-US" sz="2400" dirty="0" smtClean="0">
                <a:latin typeface="+mn-lt"/>
                <a:cs typeface="Arial" pitchFamily="34" charset="0"/>
              </a:rPr>
              <a:t>the opposite polarity. The four roots of the two dipoles align well</a:t>
            </a:r>
            <a:r>
              <a:rPr lang="el-GR" sz="2400" dirty="0" smtClean="0">
                <a:latin typeface="+mn-lt"/>
                <a:cs typeface="Arial" pitchFamily="34" charset="0"/>
              </a:rPr>
              <a:t> </a:t>
            </a:r>
            <a:r>
              <a:rPr lang="en-US" sz="2400" dirty="0" smtClean="0">
                <a:latin typeface="+mn-lt"/>
                <a:cs typeface="Arial" pitchFamily="34" charset="0"/>
              </a:rPr>
              <a:t>along a straight line, while the top branches are slightly</a:t>
            </a:r>
            <a:r>
              <a:rPr lang="el-GR" sz="2400" dirty="0" smtClean="0">
                <a:latin typeface="+mn-lt"/>
                <a:cs typeface="Arial" pitchFamily="34" charset="0"/>
              </a:rPr>
              <a:t> </a:t>
            </a:r>
            <a:r>
              <a:rPr lang="en-US" sz="2400" dirty="0" smtClean="0">
                <a:latin typeface="+mn-lt"/>
                <a:cs typeface="Arial" pitchFamily="34" charset="0"/>
              </a:rPr>
              <a:t>non-coplanar. The detailed 3-D topology and connectivity of AR</a:t>
            </a:r>
            <a:r>
              <a:rPr lang="el-GR" sz="2400" dirty="0" smtClean="0">
                <a:latin typeface="+mn-lt"/>
                <a:cs typeface="Arial" pitchFamily="34" charset="0"/>
              </a:rPr>
              <a:t> </a:t>
            </a:r>
            <a:r>
              <a:rPr lang="en-US" sz="2400" dirty="0" smtClean="0">
                <a:latin typeface="+mn-lt"/>
                <a:cs typeface="Arial" pitchFamily="34" charset="0"/>
              </a:rPr>
              <a:t>11158 will be presented in this meeting.</a:t>
            </a:r>
            <a:endParaRPr lang="en-US" sz="2400" dirty="0">
              <a:latin typeface="+mn-lt"/>
              <a:cs typeface="Arial" pitchFamily="34" charset="0"/>
            </a:endParaRPr>
          </a:p>
        </p:txBody>
      </p:sp>
      <p:sp>
        <p:nvSpPr>
          <p:cNvPr id="162" name="TextBox 161"/>
          <p:cNvSpPr txBox="1"/>
          <p:nvPr/>
        </p:nvSpPr>
        <p:spPr>
          <a:xfrm>
            <a:off x="1676400" y="13763685"/>
            <a:ext cx="8077200" cy="5632311"/>
          </a:xfrm>
          <a:prstGeom prst="rect">
            <a:avLst/>
          </a:prstGeom>
          <a:noFill/>
        </p:spPr>
        <p:txBody>
          <a:bodyPr wrap="square" rtlCol="0">
            <a:spAutoFit/>
          </a:bodyPr>
          <a:lstStyle/>
          <a:p>
            <a:pPr algn="just"/>
            <a:r>
              <a:rPr lang="en-US" sz="2400" dirty="0" smtClean="0"/>
              <a:t>The NOAA AR group 11158 is known to be the one that produced the first X-class flare (X2.2) of the </a:t>
            </a:r>
            <a:r>
              <a:rPr lang="en-US" sz="2400" dirty="0" smtClean="0"/>
              <a:t>Solar cycle </a:t>
            </a:r>
            <a:r>
              <a:rPr lang="en-US" sz="2400" dirty="0" smtClean="0"/>
              <a:t>24. The beginning of emergence starts on 09-Feb-2011 22:00:00 close to the East limb. The white-light photospheric and B LOS images show  a very complex AR, consisting of two colliding bipoles. This AR is classified as a </a:t>
            </a:r>
            <a:r>
              <a:rPr lang="en-US" sz="2400" i="1" dirty="0" smtClean="0"/>
              <a:t>δ-spot </a:t>
            </a:r>
            <a:r>
              <a:rPr lang="en-US" sz="2400" dirty="0" smtClean="0"/>
              <a:t>(see Liu &amp; Zhang 2002). From the space weather perspective, δ-spot ARs are of great importance, being the most Flare- and CME-productive ARs (</a:t>
            </a:r>
            <a:r>
              <a:rPr lang="en-US" sz="2400" dirty="0" err="1" smtClean="0"/>
              <a:t>Leka</a:t>
            </a:r>
            <a:r>
              <a:rPr lang="en-US" sz="2400" dirty="0" smtClean="0"/>
              <a:t> et al. 1996.) However, with our reconstruction method, it is rather evident that AR 11158 is a quadrupolar AR (two big bipoles). Also, the collinearity and convergence of the like polarities of the bipoles at the bottom of the 3-D cube, suggest that they might be related, even originating from the same parent magnetic flux-tube. Such an observation would have been impossible without the implementation of our method.</a:t>
            </a:r>
            <a:endParaRPr lang="en-US" sz="2400" dirty="0"/>
          </a:p>
        </p:txBody>
      </p:sp>
      <p:sp>
        <p:nvSpPr>
          <p:cNvPr id="163" name="TextBox 162"/>
          <p:cNvSpPr txBox="1"/>
          <p:nvPr/>
        </p:nvSpPr>
        <p:spPr>
          <a:xfrm>
            <a:off x="5105400" y="12801600"/>
            <a:ext cx="4800600" cy="723275"/>
          </a:xfrm>
          <a:prstGeom prst="rect">
            <a:avLst/>
          </a:prstGeom>
          <a:solidFill>
            <a:schemeClr val="bg1"/>
          </a:solidFill>
        </p:spPr>
        <p:txBody>
          <a:bodyPr wrap="square" rtlCol="0">
            <a:spAutoFit/>
          </a:bodyPr>
          <a:lstStyle/>
          <a:p>
            <a:r>
              <a:rPr lang="en-US" sz="4100" b="1" dirty="0" smtClean="0">
                <a:solidFill>
                  <a:srgbClr val="FF0000"/>
                </a:solidFill>
                <a:latin typeface="Arial" pitchFamily="34" charset="0"/>
                <a:cs typeface="Arial" pitchFamily="34" charset="0"/>
              </a:rPr>
              <a:t>  INTRODUCTION </a:t>
            </a:r>
          </a:p>
        </p:txBody>
      </p:sp>
      <p:sp>
        <p:nvSpPr>
          <p:cNvPr id="217" name="TextBox 216"/>
          <p:cNvSpPr txBox="1"/>
          <p:nvPr/>
        </p:nvSpPr>
        <p:spPr>
          <a:xfrm>
            <a:off x="33985200" y="17830801"/>
            <a:ext cx="4267200" cy="723275"/>
          </a:xfrm>
          <a:prstGeom prst="rect">
            <a:avLst/>
          </a:prstGeom>
          <a:solidFill>
            <a:schemeClr val="bg1"/>
          </a:solidFill>
        </p:spPr>
        <p:txBody>
          <a:bodyPr wrap="square" rtlCol="0">
            <a:spAutoFit/>
          </a:bodyPr>
          <a:lstStyle/>
          <a:p>
            <a:r>
              <a:rPr lang="en-US" sz="4100" b="1" dirty="0" smtClean="0">
                <a:solidFill>
                  <a:srgbClr val="FF0000"/>
                </a:solidFill>
                <a:latin typeface="Arial" pitchFamily="34" charset="0"/>
                <a:cs typeface="Arial" pitchFamily="34" charset="0"/>
              </a:rPr>
              <a:t>  CONCLUSION  </a:t>
            </a:r>
          </a:p>
        </p:txBody>
      </p:sp>
      <p:sp>
        <p:nvSpPr>
          <p:cNvPr id="250" name="TextBox 249"/>
          <p:cNvSpPr txBox="1"/>
          <p:nvPr/>
        </p:nvSpPr>
        <p:spPr>
          <a:xfrm>
            <a:off x="30022800" y="18669000"/>
            <a:ext cx="12268200" cy="2308324"/>
          </a:xfrm>
          <a:prstGeom prst="rect">
            <a:avLst/>
          </a:prstGeom>
          <a:noFill/>
        </p:spPr>
        <p:txBody>
          <a:bodyPr wrap="square" rtlCol="0">
            <a:spAutoFit/>
          </a:bodyPr>
          <a:lstStyle/>
          <a:p>
            <a:pPr algn="just"/>
            <a:r>
              <a:rPr lang="en-US" sz="2400" b="1" dirty="0" smtClean="0"/>
              <a:t>-BIFURCATION </a:t>
            </a:r>
            <a:r>
              <a:rPr lang="en-US" sz="2400" b="1" dirty="0" smtClean="0"/>
              <a:t>IN LONGITUDE AND LATITUDE: </a:t>
            </a:r>
            <a:r>
              <a:rPr lang="en-US" sz="2400" dirty="0" smtClean="0"/>
              <a:t>The AR11158 is the one that gave the first X-class flare of the Solar Cycle 24.  At a first sight, it’s magnetic topology seems rather complex but the collinearity and coalescence of the like polarities of the bipoles at the bottom of the 3-D cube, suggest that they might be related, even originating from the same parent magnetic flux-tube. </a:t>
            </a:r>
            <a:r>
              <a:rPr lang="en-US" sz="2400" dirty="0" smtClean="0"/>
              <a:t>This </a:t>
            </a:r>
            <a:r>
              <a:rPr lang="en-US" sz="2400" dirty="0" smtClean="0"/>
              <a:t>picture is therefore suggesting that a sub-photospheric flux-tube has been bifurcated </a:t>
            </a:r>
            <a:r>
              <a:rPr lang="en-US" sz="2400" i="1" dirty="0" smtClean="0"/>
              <a:t>both</a:t>
            </a:r>
            <a:r>
              <a:rPr lang="en-US" sz="2400" dirty="0" smtClean="0"/>
              <a:t> in longitude and latitude (see fig. 5)</a:t>
            </a:r>
          </a:p>
        </p:txBody>
      </p:sp>
      <p:sp>
        <p:nvSpPr>
          <p:cNvPr id="324" name="TextBox 323"/>
          <p:cNvSpPr txBox="1"/>
          <p:nvPr/>
        </p:nvSpPr>
        <p:spPr>
          <a:xfrm>
            <a:off x="37642800" y="13908881"/>
            <a:ext cx="4572000" cy="3693319"/>
          </a:xfrm>
          <a:prstGeom prst="rect">
            <a:avLst/>
          </a:prstGeom>
          <a:noFill/>
        </p:spPr>
        <p:txBody>
          <a:bodyPr wrap="square" rtlCol="0">
            <a:spAutoFit/>
          </a:bodyPr>
          <a:lstStyle/>
          <a:p>
            <a:pPr algn="just"/>
            <a:r>
              <a:rPr lang="en-US" sz="1800" dirty="0" smtClean="0"/>
              <a:t>Fig 5. Model sketch of the emergence phase of a </a:t>
            </a:r>
            <a:r>
              <a:rPr lang="el-GR" sz="1800" dirty="0" smtClean="0"/>
              <a:t>δ</a:t>
            </a:r>
            <a:r>
              <a:rPr lang="en-US" sz="1800" dirty="0" smtClean="0"/>
              <a:t>-spot AR under the photosphere. The plane is the bottom of the SCZ. The cylindrical structures shown at the bottom of SCZ are the flux-tubes of the toroidal field, generated by the solar dynamo process. For flux tubes created in the South hemisphere during Solar Cycle 24 (like those of the AR 11158), the magnetic field vector along the tubes is directed from West-to-East (here from right-to-left), as dictated by Hale’s law and the Babcock-Leighton dynamo theory. The flux-tubes develop an asymmetry due to the Coriolis force (</a:t>
            </a:r>
            <a:r>
              <a:rPr lang="en-US" sz="1800" dirty="0" err="1" smtClean="0"/>
              <a:t>Caligari</a:t>
            </a:r>
            <a:r>
              <a:rPr lang="en-US" sz="1800" dirty="0" smtClean="0"/>
              <a:t> et. al, 1995.) </a:t>
            </a:r>
            <a:endParaRPr lang="en-US" sz="1800" dirty="0"/>
          </a:p>
        </p:txBody>
      </p:sp>
      <p:sp>
        <p:nvSpPr>
          <p:cNvPr id="336" name="TextBox 335"/>
          <p:cNvSpPr txBox="1"/>
          <p:nvPr/>
        </p:nvSpPr>
        <p:spPr>
          <a:xfrm>
            <a:off x="33909000" y="4876801"/>
            <a:ext cx="4191000" cy="723275"/>
          </a:xfrm>
          <a:prstGeom prst="rect">
            <a:avLst/>
          </a:prstGeom>
          <a:solidFill>
            <a:schemeClr val="bg1"/>
          </a:solidFill>
        </p:spPr>
        <p:txBody>
          <a:bodyPr wrap="square" rtlCol="0">
            <a:spAutoFit/>
          </a:bodyPr>
          <a:lstStyle/>
          <a:p>
            <a:r>
              <a:rPr lang="en-US" sz="4100" b="1" dirty="0" smtClean="0">
                <a:solidFill>
                  <a:srgbClr val="FF0000"/>
                </a:solidFill>
                <a:latin typeface="Arial" pitchFamily="34" charset="0"/>
                <a:cs typeface="Arial" pitchFamily="34" charset="0"/>
              </a:rPr>
              <a:t>   DISCUSSION </a:t>
            </a:r>
            <a:endParaRPr lang="en-US" sz="4100" b="1" dirty="0">
              <a:solidFill>
                <a:srgbClr val="FF0000"/>
              </a:solidFill>
              <a:latin typeface="Arial" pitchFamily="34" charset="0"/>
              <a:cs typeface="Arial" pitchFamily="34" charset="0"/>
            </a:endParaRPr>
          </a:p>
        </p:txBody>
      </p:sp>
      <p:sp>
        <p:nvSpPr>
          <p:cNvPr id="6" name="Text Box 350"/>
          <p:cNvSpPr txBox="1">
            <a:spLocks noChangeArrowheads="1"/>
          </p:cNvSpPr>
          <p:nvPr/>
        </p:nvSpPr>
        <p:spPr bwMode="auto">
          <a:xfrm>
            <a:off x="5496059" y="4878592"/>
            <a:ext cx="3800341" cy="760208"/>
          </a:xfrm>
          <a:prstGeom prst="rect">
            <a:avLst/>
          </a:prstGeom>
          <a:solidFill>
            <a:schemeClr val="bg1"/>
          </a:solidFill>
          <a:ln w="12700" algn="ctr">
            <a:noFill/>
            <a:miter lim="800000"/>
            <a:headEnd/>
            <a:tailEnd/>
          </a:ln>
        </p:spPr>
        <p:txBody>
          <a:bodyPr wrap="square" lIns="128016" tIns="64008" rIns="128016" bIns="64008">
            <a:spAutoFit/>
          </a:bodyPr>
          <a:lstStyle/>
          <a:p>
            <a:pPr algn="ctr" defTabSz="4387850"/>
            <a:r>
              <a:rPr lang="en-US" altLang="zh-CN" sz="4100" b="1" dirty="0" smtClean="0">
                <a:solidFill>
                  <a:srgbClr val="FF0000"/>
                </a:solidFill>
                <a:latin typeface="Arial" pitchFamily="34" charset="0"/>
                <a:ea typeface="宋体" pitchFamily="2" charset="-122"/>
                <a:cs typeface="Arial" pitchFamily="34" charset="0"/>
              </a:rPr>
              <a:t> ABSTRACT </a:t>
            </a:r>
            <a:endParaRPr lang="en-US" altLang="zh-CN" sz="4100" b="1" dirty="0">
              <a:solidFill>
                <a:srgbClr val="FF0000"/>
              </a:solidFill>
              <a:latin typeface="Arial" pitchFamily="34" charset="0"/>
              <a:ea typeface="宋体" pitchFamily="2" charset="-122"/>
              <a:cs typeface="Arial" pitchFamily="34" charset="0"/>
            </a:endParaRPr>
          </a:p>
        </p:txBody>
      </p:sp>
      <p:sp>
        <p:nvSpPr>
          <p:cNvPr id="308" name="Text Box 350"/>
          <p:cNvSpPr txBox="1">
            <a:spLocks noChangeArrowheads="1"/>
          </p:cNvSpPr>
          <p:nvPr/>
        </p:nvSpPr>
        <p:spPr bwMode="auto">
          <a:xfrm>
            <a:off x="18440400" y="4876800"/>
            <a:ext cx="7162800" cy="760208"/>
          </a:xfrm>
          <a:prstGeom prst="rect">
            <a:avLst/>
          </a:prstGeom>
          <a:solidFill>
            <a:schemeClr val="bg1"/>
          </a:solidFill>
          <a:ln w="12700" algn="ctr">
            <a:noFill/>
            <a:miter lim="800000"/>
            <a:headEnd/>
            <a:tailEnd/>
          </a:ln>
        </p:spPr>
        <p:txBody>
          <a:bodyPr wrap="square" lIns="128016" tIns="64008" rIns="128016" bIns="64008">
            <a:spAutoFit/>
          </a:bodyPr>
          <a:lstStyle/>
          <a:p>
            <a:pPr algn="ctr" defTabSz="4387850"/>
            <a:r>
              <a:rPr lang="en-US" altLang="zh-CN" sz="4100" b="1" dirty="0" smtClean="0">
                <a:solidFill>
                  <a:srgbClr val="FF0000"/>
                </a:solidFill>
                <a:latin typeface="Arial" pitchFamily="34" charset="0"/>
                <a:ea typeface="宋体" pitchFamily="2" charset="-122"/>
                <a:cs typeface="Arial" pitchFamily="34" charset="0"/>
              </a:rPr>
              <a:t>3-D RECONSTRUCTION  </a:t>
            </a:r>
            <a:endParaRPr lang="en-US" altLang="zh-CN" sz="4100" b="1" dirty="0">
              <a:solidFill>
                <a:srgbClr val="FF0000"/>
              </a:solidFill>
              <a:latin typeface="Arial" pitchFamily="34" charset="0"/>
              <a:ea typeface="宋体" pitchFamily="2" charset="-122"/>
              <a:cs typeface="Arial" pitchFamily="34" charset="0"/>
            </a:endParaRPr>
          </a:p>
        </p:txBody>
      </p:sp>
      <p:sp>
        <p:nvSpPr>
          <p:cNvPr id="385" name="Rectangle 384"/>
          <p:cNvSpPr/>
          <p:nvPr/>
        </p:nvSpPr>
        <p:spPr bwMode="auto">
          <a:xfrm>
            <a:off x="1676400" y="31283700"/>
            <a:ext cx="40614600" cy="553998"/>
          </a:xfrm>
          <a:prstGeom prst="rect">
            <a:avLst/>
          </a:prstGeom>
          <a:solidFill>
            <a:schemeClr val="bg2">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438785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smtClean="0">
              <a:ln>
                <a:noFill/>
              </a:ln>
              <a:solidFill>
                <a:schemeClr val="tx1"/>
              </a:solidFill>
              <a:effectLst/>
              <a:latin typeface="Times New Roman" pitchFamily="18" charset="0"/>
            </a:endParaRPr>
          </a:p>
        </p:txBody>
      </p:sp>
      <p:sp>
        <p:nvSpPr>
          <p:cNvPr id="510" name="TextBox 509"/>
          <p:cNvSpPr txBox="1"/>
          <p:nvPr/>
        </p:nvSpPr>
        <p:spPr>
          <a:xfrm>
            <a:off x="29870400" y="25304889"/>
            <a:ext cx="12344400" cy="5632311"/>
          </a:xfrm>
          <a:prstGeom prst="rect">
            <a:avLst/>
          </a:prstGeom>
          <a:noFill/>
        </p:spPr>
        <p:txBody>
          <a:bodyPr wrap="square" rtlCol="0">
            <a:spAutoFit/>
          </a:bodyPr>
          <a:lstStyle/>
          <a:p>
            <a:pPr algn="just"/>
            <a:r>
              <a:rPr lang="en-US" sz="2400" b="1" dirty="0" smtClean="0"/>
              <a:t>-</a:t>
            </a:r>
            <a:r>
              <a:rPr lang="en-US" sz="2400" b="1" dirty="0" smtClean="0"/>
              <a:t>OBSERVE </a:t>
            </a:r>
            <a:r>
              <a:rPr lang="en-US" sz="2400" b="1" dirty="0" smtClean="0"/>
              <a:t>FLUX SURGE IN BOTH </a:t>
            </a:r>
            <a:r>
              <a:rPr lang="en-US" sz="2400" b="1" dirty="0" smtClean="0"/>
              <a:t>BIPOLES: </a:t>
            </a:r>
            <a:r>
              <a:rPr lang="en-US" sz="2400" dirty="0" smtClean="0"/>
              <a:t>Obviously</a:t>
            </a:r>
            <a:r>
              <a:rPr lang="en-US" sz="2400" dirty="0" smtClean="0"/>
              <a:t>, this </a:t>
            </a:r>
            <a:r>
              <a:rPr lang="en-US" sz="2400" dirty="0" smtClean="0"/>
              <a:t>secondary emergence or “surge” </a:t>
            </a:r>
            <a:r>
              <a:rPr lang="en-US" sz="2400" dirty="0" smtClean="0"/>
              <a:t>event consists of multiple branches. However, these can be grouped </a:t>
            </a:r>
            <a:r>
              <a:rPr lang="en-US" sz="2400" dirty="0" smtClean="0"/>
              <a:t>into one </a:t>
            </a:r>
            <a:r>
              <a:rPr lang="en-US" sz="2400" dirty="0" smtClean="0"/>
              <a:t>big </a:t>
            </a:r>
            <a:r>
              <a:rPr lang="en-US" sz="2400" dirty="0" smtClean="0"/>
              <a:t>“B</a:t>
            </a:r>
            <a:r>
              <a:rPr lang="en-US" sz="2400" dirty="0" smtClean="0"/>
              <a:t>ranch-b” </a:t>
            </a:r>
            <a:r>
              <a:rPr lang="en-US" sz="2400" dirty="0" smtClean="0"/>
              <a:t>(i.e. see onsets of </a:t>
            </a:r>
            <a:r>
              <a:rPr lang="en-US" sz="2400" dirty="0" smtClean="0">
                <a:solidFill>
                  <a:srgbClr val="FF0000"/>
                </a:solidFill>
              </a:rPr>
              <a:t>N1Bb</a:t>
            </a:r>
            <a:r>
              <a:rPr lang="en-US" sz="2400" dirty="0" smtClean="0"/>
              <a:t>, </a:t>
            </a:r>
            <a:r>
              <a:rPr lang="en-US" sz="2400" dirty="0" smtClean="0">
                <a:solidFill>
                  <a:srgbClr val="FF0000"/>
                </a:solidFill>
              </a:rPr>
              <a:t>N2Bb</a:t>
            </a:r>
            <a:r>
              <a:rPr lang="en-US" sz="2400" dirty="0" smtClean="0"/>
              <a:t> in fig 4) for each dipole as suggested by the Flux vs. time diagram. Thus, for each dipole we have a </a:t>
            </a:r>
            <a:r>
              <a:rPr lang="en-US" sz="2400" i="1" dirty="0" smtClean="0"/>
              <a:t>bifurcation in height</a:t>
            </a:r>
            <a:r>
              <a:rPr lang="en-US" sz="2400" dirty="0" smtClean="0"/>
              <a:t> as well (See fig 3,4,5).</a:t>
            </a:r>
          </a:p>
          <a:p>
            <a:pPr algn="just"/>
            <a:endParaRPr lang="en-US" sz="2400" dirty="0" smtClean="0"/>
          </a:p>
          <a:p>
            <a:pPr algn="just"/>
            <a:r>
              <a:rPr lang="en-US" sz="2400" b="1" dirty="0" smtClean="0"/>
              <a:t>-NON-PLANAR FLUX </a:t>
            </a:r>
            <a:r>
              <a:rPr lang="en-US" sz="2400" b="1" dirty="0" smtClean="0"/>
              <a:t>TUBES: </a:t>
            </a:r>
            <a:r>
              <a:rPr lang="en-US" sz="2400" dirty="0" smtClean="0"/>
              <a:t>Flux </a:t>
            </a:r>
            <a:r>
              <a:rPr lang="en-US" sz="2400" dirty="0" smtClean="0"/>
              <a:t>tubes are non-planar and the already emergent loops (“</a:t>
            </a:r>
            <a:r>
              <a:rPr lang="en-US" sz="2400" dirty="0" err="1" smtClean="0"/>
              <a:t>Ba’s</a:t>
            </a:r>
            <a:r>
              <a:rPr lang="en-US" sz="2400" dirty="0" smtClean="0"/>
              <a:t>”) seem to “know in advance” about the arrival of the stronger flux “surge” tubes (or b-branches), suggesting that the “Bb’s” interact/collide sub-</a:t>
            </a:r>
            <a:r>
              <a:rPr lang="en-US" sz="2400" dirty="0" err="1" smtClean="0"/>
              <a:t>photospherically</a:t>
            </a:r>
            <a:r>
              <a:rPr lang="en-US" sz="2400" dirty="0" smtClean="0"/>
              <a:t> with  the </a:t>
            </a:r>
            <a:r>
              <a:rPr lang="en-US" sz="2400" dirty="0" smtClean="0"/>
              <a:t>trunks </a:t>
            </a:r>
            <a:r>
              <a:rPr lang="en-US" sz="2400" dirty="0" smtClean="0"/>
              <a:t>of the “</a:t>
            </a:r>
            <a:r>
              <a:rPr lang="en-US" sz="2400" dirty="0" err="1" smtClean="0"/>
              <a:t>Ba</a:t>
            </a:r>
            <a:r>
              <a:rPr lang="en-US" sz="2400" dirty="0" smtClean="0"/>
              <a:t>” photospheric foot-points,  while they are still being anchored deep in the SCZ. </a:t>
            </a:r>
          </a:p>
          <a:p>
            <a:pPr algn="just"/>
            <a:r>
              <a:rPr lang="en-US" sz="2400" dirty="0" smtClean="0"/>
              <a:t> </a:t>
            </a:r>
            <a:endParaRPr lang="en-US" sz="2400" dirty="0" smtClean="0">
              <a:solidFill>
                <a:srgbClr val="231ADA"/>
              </a:solidFill>
            </a:endParaRPr>
          </a:p>
          <a:p>
            <a:pPr algn="just"/>
            <a:r>
              <a:rPr lang="en-US" sz="2400" b="1" dirty="0" smtClean="0"/>
              <a:t>-LAMBDA </a:t>
            </a:r>
            <a:r>
              <a:rPr lang="en-US" sz="2400" b="1" dirty="0" smtClean="0"/>
              <a:t>SHAPE TUBES:</a:t>
            </a:r>
            <a:r>
              <a:rPr lang="en-US" sz="2400" dirty="0" smtClean="0"/>
              <a:t> </a:t>
            </a:r>
            <a:r>
              <a:rPr lang="en-US" sz="2400" dirty="0" smtClean="0"/>
              <a:t>There is a persistent lagging of </a:t>
            </a:r>
            <a:r>
              <a:rPr lang="en-US" sz="2400" dirty="0" smtClean="0"/>
              <a:t>the </a:t>
            </a:r>
            <a:r>
              <a:rPr lang="en-US" sz="2400" dirty="0" smtClean="0"/>
              <a:t>flux of </a:t>
            </a:r>
            <a:r>
              <a:rPr lang="en-US" sz="2400" dirty="0" smtClean="0">
                <a:solidFill>
                  <a:srgbClr val="231ADA"/>
                </a:solidFill>
              </a:rPr>
              <a:t>P1</a:t>
            </a:r>
            <a:r>
              <a:rPr lang="en-US" sz="2400" dirty="0" smtClean="0"/>
              <a:t> and </a:t>
            </a:r>
            <a:r>
              <a:rPr lang="en-US" sz="2400" dirty="0" smtClean="0">
                <a:solidFill>
                  <a:srgbClr val="231ADA"/>
                </a:solidFill>
              </a:rPr>
              <a:t>P2</a:t>
            </a:r>
            <a:r>
              <a:rPr lang="en-US" sz="2400" dirty="0" smtClean="0"/>
              <a:t> as compared to </a:t>
            </a:r>
            <a:r>
              <a:rPr lang="en-US" sz="2400" dirty="0" smtClean="0">
                <a:solidFill>
                  <a:srgbClr val="FF0000"/>
                </a:solidFill>
              </a:rPr>
              <a:t>N1</a:t>
            </a:r>
            <a:r>
              <a:rPr lang="en-US" sz="2400" dirty="0" smtClean="0"/>
              <a:t> and </a:t>
            </a:r>
            <a:r>
              <a:rPr lang="en-US" sz="2400" dirty="0" smtClean="0">
                <a:solidFill>
                  <a:srgbClr val="FF0000"/>
                </a:solidFill>
              </a:rPr>
              <a:t>N2</a:t>
            </a:r>
            <a:r>
              <a:rPr lang="en-US" sz="2400" dirty="0" smtClean="0"/>
              <a:t> during the primary and secondary emergence phase, indicating  that  the emerging flux tubes  are indeed more </a:t>
            </a:r>
            <a:r>
              <a:rPr lang="en-US" sz="2400" dirty="0" smtClean="0"/>
              <a:t>horizontal </a:t>
            </a:r>
            <a:r>
              <a:rPr lang="en-US" sz="2400" dirty="0" smtClean="0"/>
              <a:t>in the leading side. Thus, the shape best describing the overall magnetic </a:t>
            </a:r>
            <a:r>
              <a:rPr lang="en-US" sz="2400" dirty="0" smtClean="0"/>
              <a:t>structure </a:t>
            </a:r>
            <a:r>
              <a:rPr lang="en-US" sz="2400" dirty="0" smtClean="0"/>
              <a:t>is the (Archaic) Greek letter </a:t>
            </a:r>
            <a:r>
              <a:rPr lang="en-US" sz="2400" dirty="0" smtClean="0"/>
              <a:t>Lambda “    ”  </a:t>
            </a:r>
            <a:r>
              <a:rPr lang="en-US" sz="2400" dirty="0" smtClean="0"/>
              <a:t>instead of the much more popular and extensively used in the literature Omega (</a:t>
            </a:r>
            <a:r>
              <a:rPr lang="el-GR" sz="2400" b="1" dirty="0" smtClean="0"/>
              <a:t>Ω</a:t>
            </a:r>
            <a:r>
              <a:rPr lang="en-US" sz="2400" dirty="0" smtClean="0"/>
              <a:t>).</a:t>
            </a:r>
            <a:endParaRPr lang="en-US" sz="2400" b="1" dirty="0"/>
          </a:p>
        </p:txBody>
      </p:sp>
      <p:sp>
        <p:nvSpPr>
          <p:cNvPr id="126" name="TextBox 125"/>
          <p:cNvSpPr txBox="1"/>
          <p:nvPr/>
        </p:nvSpPr>
        <p:spPr>
          <a:xfrm>
            <a:off x="9982200" y="17678400"/>
            <a:ext cx="3810000" cy="1754326"/>
          </a:xfrm>
          <a:prstGeom prst="rect">
            <a:avLst/>
          </a:prstGeom>
          <a:noFill/>
        </p:spPr>
        <p:txBody>
          <a:bodyPr wrap="square" rtlCol="0">
            <a:spAutoFit/>
          </a:bodyPr>
          <a:lstStyle/>
          <a:p>
            <a:pPr algn="just"/>
            <a:r>
              <a:rPr lang="en-US" sz="1800" dirty="0" smtClean="0"/>
              <a:t>Fig </a:t>
            </a:r>
            <a:r>
              <a:rPr lang="en-US" sz="1800" dirty="0" smtClean="0"/>
              <a:t>1. The </a:t>
            </a:r>
            <a:r>
              <a:rPr lang="en-US" sz="1800" dirty="0" smtClean="0"/>
              <a:t>AR 11158 crossing the central meridian on 14-Feb-2011 03:45 </a:t>
            </a:r>
            <a:r>
              <a:rPr lang="en-US" sz="1800" dirty="0" smtClean="0"/>
              <a:t>UT </a:t>
            </a:r>
            <a:r>
              <a:rPr lang="en-US" sz="1800" dirty="0" smtClean="0"/>
              <a:t>as seen in </a:t>
            </a:r>
            <a:r>
              <a:rPr lang="en-US" sz="1800" dirty="0" smtClean="0"/>
              <a:t>the SDO/HMI LOS magnetograph. </a:t>
            </a:r>
            <a:r>
              <a:rPr lang="en-US" sz="1800" dirty="0" smtClean="0"/>
              <a:t>The red box shows the cutout size used in our analysis</a:t>
            </a:r>
            <a:r>
              <a:rPr lang="en-US" sz="1800" dirty="0" smtClean="0"/>
              <a:t>. </a:t>
            </a:r>
            <a:r>
              <a:rPr lang="en-US" sz="1800" dirty="0" smtClean="0"/>
              <a:t>Bottom right: the AR in white light.</a:t>
            </a:r>
            <a:endParaRPr lang="en-US" sz="1800" dirty="0"/>
          </a:p>
        </p:txBody>
      </p:sp>
      <p:sp>
        <p:nvSpPr>
          <p:cNvPr id="64" name="Rectangle 63"/>
          <p:cNvSpPr/>
          <p:nvPr/>
        </p:nvSpPr>
        <p:spPr bwMode="auto">
          <a:xfrm>
            <a:off x="15499080" y="20175666"/>
            <a:ext cx="12801600" cy="553998"/>
          </a:xfrm>
          <a:prstGeom prst="rect">
            <a:avLst/>
          </a:prstGeom>
          <a:solidFill>
            <a:srgbClr val="FFC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438785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smtClean="0">
              <a:ln>
                <a:noFill/>
              </a:ln>
              <a:solidFill>
                <a:schemeClr val="tx1"/>
              </a:solidFill>
              <a:effectLst/>
              <a:latin typeface="Times New Roman" pitchFamily="18" charset="0"/>
            </a:endParaRPr>
          </a:p>
        </p:txBody>
      </p:sp>
      <p:pic>
        <p:nvPicPr>
          <p:cNvPr id="1031" name="Picture 7" descr="C:\Users\gchintzo\Desktop\Paper2012_Fig1.eps"/>
          <p:cNvPicPr>
            <a:picLocks noChangeAspect="1" noChangeArrowheads="1"/>
          </p:cNvPicPr>
          <p:nvPr/>
        </p:nvPicPr>
        <p:blipFill>
          <a:blip r:embed="rId3" cstate="print"/>
          <a:srcRect/>
          <a:stretch>
            <a:fillRect/>
          </a:stretch>
        </p:blipFill>
        <p:spPr bwMode="auto">
          <a:xfrm>
            <a:off x="1676400" y="19583400"/>
            <a:ext cx="12115800" cy="6723082"/>
          </a:xfrm>
          <a:prstGeom prst="rect">
            <a:avLst/>
          </a:prstGeom>
          <a:noFill/>
        </p:spPr>
      </p:pic>
      <p:sp>
        <p:nvSpPr>
          <p:cNvPr id="69" name="TextBox 68"/>
          <p:cNvSpPr txBox="1"/>
          <p:nvPr/>
        </p:nvSpPr>
        <p:spPr>
          <a:xfrm>
            <a:off x="17282054" y="20079325"/>
            <a:ext cx="9083146" cy="723275"/>
          </a:xfrm>
          <a:prstGeom prst="rect">
            <a:avLst/>
          </a:prstGeom>
          <a:solidFill>
            <a:schemeClr val="bg1"/>
          </a:solidFill>
        </p:spPr>
        <p:txBody>
          <a:bodyPr wrap="square" rtlCol="0">
            <a:spAutoFit/>
          </a:bodyPr>
          <a:lstStyle/>
          <a:p>
            <a:r>
              <a:rPr lang="en-US" sz="4100" b="1" dirty="0" smtClean="0">
                <a:solidFill>
                  <a:srgbClr val="FF0000"/>
                </a:solidFill>
                <a:latin typeface="Arial" pitchFamily="34" charset="0"/>
                <a:cs typeface="Arial" pitchFamily="34" charset="0"/>
              </a:rPr>
              <a:t>   MAGNETIC FLUX TIME-PROFILE</a:t>
            </a:r>
            <a:endParaRPr lang="en-US" sz="4100" b="1" dirty="0">
              <a:solidFill>
                <a:srgbClr val="FF0000"/>
              </a:solidFill>
              <a:latin typeface="Arial" pitchFamily="34" charset="0"/>
              <a:cs typeface="Arial" pitchFamily="34" charset="0"/>
            </a:endParaRPr>
          </a:p>
        </p:txBody>
      </p:sp>
      <p:graphicFrame>
        <p:nvGraphicFramePr>
          <p:cNvPr id="70" name="Table 69"/>
          <p:cNvGraphicFramePr>
            <a:graphicFrameLocks noGrp="1"/>
          </p:cNvGraphicFramePr>
          <p:nvPr/>
        </p:nvGraphicFramePr>
        <p:xfrm>
          <a:off x="30099000" y="21336000"/>
          <a:ext cx="12039599" cy="3505200"/>
        </p:xfrm>
        <a:graphic>
          <a:graphicData uri="http://schemas.openxmlformats.org/drawingml/2006/table">
            <a:tbl>
              <a:tblPr/>
              <a:tblGrid>
                <a:gridCol w="1154473"/>
                <a:gridCol w="1239012"/>
                <a:gridCol w="993098"/>
                <a:gridCol w="1716055"/>
                <a:gridCol w="1858519"/>
                <a:gridCol w="1965212"/>
                <a:gridCol w="1965212"/>
                <a:gridCol w="1148018"/>
              </a:tblGrid>
              <a:tr h="655321">
                <a:tc>
                  <a:txBody>
                    <a:bodyPr/>
                    <a:lstStyle/>
                    <a:p>
                      <a:pPr marL="0" marR="0" algn="ctr">
                        <a:lnSpc>
                          <a:spcPct val="115000"/>
                        </a:lnSpc>
                        <a:spcBef>
                          <a:spcPts val="0"/>
                        </a:spcBef>
                        <a:spcAft>
                          <a:spcPts val="0"/>
                        </a:spcAft>
                      </a:pPr>
                      <a:r>
                        <a:rPr lang="en-US" sz="2000" b="1" dirty="0"/>
                        <a:t>Bipole</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t>Polarity</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t>Branch</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t>Injection Rate</a:t>
                      </a:r>
                      <a:endParaRPr lang="en-US" sz="2000" b="1" dirty="0"/>
                    </a:p>
                    <a:p>
                      <a:pPr marL="0" marR="0" algn="ctr">
                        <a:lnSpc>
                          <a:spcPct val="115000"/>
                        </a:lnSpc>
                        <a:spcBef>
                          <a:spcPts val="0"/>
                        </a:spcBef>
                        <a:spcAft>
                          <a:spcPts val="0"/>
                        </a:spcAft>
                      </a:pPr>
                      <a:r>
                        <a:rPr lang="en-US" sz="2000" b="1" dirty="0"/>
                        <a:t>(x 10</a:t>
                      </a:r>
                      <a:r>
                        <a:rPr lang="en-US" sz="2000" b="1" baseline="30000" dirty="0"/>
                        <a:t>16</a:t>
                      </a:r>
                      <a:r>
                        <a:rPr lang="en-US" sz="2000" b="1" dirty="0"/>
                        <a:t> </a:t>
                      </a:r>
                      <a:r>
                        <a:rPr lang="en-US" sz="2000" b="1" dirty="0" err="1"/>
                        <a:t>Mx</a:t>
                      </a:r>
                      <a:r>
                        <a:rPr lang="en-US" sz="2000" b="1" dirty="0"/>
                        <a:t> s</a:t>
                      </a:r>
                      <a:r>
                        <a:rPr lang="en-US" sz="2000" b="1" baseline="30000" dirty="0"/>
                        <a:t>-1</a:t>
                      </a:r>
                      <a:r>
                        <a:rPr lang="en-US" sz="2000" b="1" dirty="0"/>
                        <a:t>)</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t>Total Flux</a:t>
                      </a:r>
                      <a:endParaRPr lang="en-US" sz="2000" b="1" dirty="0"/>
                    </a:p>
                    <a:p>
                      <a:pPr marL="0" marR="0" algn="ctr">
                        <a:lnSpc>
                          <a:spcPct val="115000"/>
                        </a:lnSpc>
                        <a:spcBef>
                          <a:spcPts val="0"/>
                        </a:spcBef>
                        <a:spcAft>
                          <a:spcPts val="0"/>
                        </a:spcAft>
                      </a:pPr>
                      <a:r>
                        <a:rPr lang="en-US" sz="2000" b="1" dirty="0"/>
                        <a:t>(x 10</a:t>
                      </a:r>
                      <a:r>
                        <a:rPr lang="en-US" sz="2000" b="1" baseline="30000" dirty="0"/>
                        <a:t>23</a:t>
                      </a:r>
                      <a:r>
                        <a:rPr lang="en-US" sz="2000" b="1" dirty="0"/>
                        <a:t> </a:t>
                      </a:r>
                      <a:r>
                        <a:rPr lang="en-US" sz="2000" b="1" dirty="0" err="1"/>
                        <a:t>Mx</a:t>
                      </a:r>
                      <a:r>
                        <a:rPr lang="en-US" sz="2000" b="1" dirty="0"/>
                        <a:t>)</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t>Start </a:t>
                      </a:r>
                      <a:r>
                        <a:rPr lang="en-US" sz="2000" b="1" dirty="0" smtClean="0"/>
                        <a:t>Time (UT)</a:t>
                      </a:r>
                      <a:endParaRPr lang="en-US" sz="2000"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t>End </a:t>
                      </a:r>
                      <a:r>
                        <a:rPr lang="en-US" sz="2000" b="1" dirty="0" smtClean="0"/>
                        <a:t>Time (UT)</a:t>
                      </a:r>
                      <a:endParaRPr lang="en-US" sz="2000"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t>Duration</a:t>
                      </a:r>
                    </a:p>
                    <a:p>
                      <a:pPr marL="0" marR="0" algn="ctr">
                        <a:lnSpc>
                          <a:spcPct val="115000"/>
                        </a:lnSpc>
                        <a:spcBef>
                          <a:spcPts val="0"/>
                        </a:spcBef>
                        <a:spcAft>
                          <a:spcPts val="0"/>
                        </a:spcAft>
                      </a:pPr>
                      <a:r>
                        <a:rPr lang="en-US" sz="2000" b="1" dirty="0"/>
                        <a:t>(hours)</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94894">
                <a:tc rowSpan="4">
                  <a:txBody>
                    <a:bodyPr/>
                    <a:lstStyle/>
                    <a:p>
                      <a:pPr marL="0" marR="0" algn="ctr">
                        <a:lnSpc>
                          <a:spcPct val="115000"/>
                        </a:lnSpc>
                        <a:spcBef>
                          <a:spcPts val="0"/>
                        </a:spcBef>
                        <a:spcAft>
                          <a:spcPts val="0"/>
                        </a:spcAft>
                      </a:pPr>
                      <a:r>
                        <a:rPr lang="en-US" sz="8000" b="1" dirty="0" smtClean="0"/>
                        <a:t>1</a:t>
                      </a:r>
                      <a:endParaRPr lang="en-US" sz="8000"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4000" b="1" dirty="0" smtClean="0">
                          <a:solidFill>
                            <a:schemeClr val="bg1"/>
                          </a:solidFill>
                        </a:rPr>
                        <a:t>P1</a:t>
                      </a:r>
                      <a:endParaRPr lang="en-US" sz="4000" b="1" dirty="0">
                        <a:solidFill>
                          <a:schemeClr val="bg1"/>
                        </a:solidFil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956AB"/>
                    </a:solidFill>
                  </a:tcPr>
                </a:tc>
                <a:tc>
                  <a:txBody>
                    <a:bodyPr/>
                    <a:lstStyle/>
                    <a:p>
                      <a:pPr marL="0" marR="0" algn="ctr">
                        <a:lnSpc>
                          <a:spcPct val="115000"/>
                        </a:lnSpc>
                        <a:spcBef>
                          <a:spcPts val="0"/>
                        </a:spcBef>
                        <a:spcAft>
                          <a:spcPts val="0"/>
                        </a:spcAft>
                      </a:pPr>
                      <a:r>
                        <a:rPr lang="en-US" b="1" dirty="0" smtClean="0"/>
                        <a:t>a</a:t>
                      </a:r>
                      <a:endParaRPr lang="en-US"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1.52</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2.71</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10-Feb-2011 16:27</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12-Feb-2011 00:00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31.66</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2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b="1" dirty="0" smtClean="0"/>
                        <a:t>b</a:t>
                      </a:r>
                      <a:endParaRPr lang="en-US"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3.79</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7.12</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12-Feb-2011 18:06</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13-Feb-2011 18:30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24.50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4894">
                <a:tc vMerge="1">
                  <a:txBody>
                    <a:bodyPr/>
                    <a:lstStyle/>
                    <a:p>
                      <a:endParaRPr lang="en-US"/>
                    </a:p>
                  </a:txBody>
                  <a:tcPr/>
                </a:tc>
                <a:tc rowSpan="2">
                  <a:txBody>
                    <a:bodyPr/>
                    <a:lstStyle/>
                    <a:p>
                      <a:pPr marL="0" marR="0" algn="ctr">
                        <a:lnSpc>
                          <a:spcPct val="115000"/>
                        </a:lnSpc>
                        <a:spcBef>
                          <a:spcPts val="0"/>
                        </a:spcBef>
                        <a:spcAft>
                          <a:spcPts val="0"/>
                        </a:spcAft>
                      </a:pPr>
                      <a:r>
                        <a:rPr lang="en-US" sz="4000" b="1" dirty="0" smtClean="0">
                          <a:solidFill>
                            <a:schemeClr val="bg1"/>
                          </a:solidFill>
                        </a:rPr>
                        <a:t>N1</a:t>
                      </a:r>
                      <a:endParaRPr lang="en-US" sz="4000" b="1" dirty="0">
                        <a:solidFill>
                          <a:schemeClr val="bg1"/>
                        </a:solidFil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b="1" dirty="0" smtClean="0"/>
                        <a:t>a</a:t>
                      </a:r>
                      <a:endParaRPr lang="en-US"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1.75</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2.82</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10-Feb-2011 15:52</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11-Feb-2011 20:03</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28.16</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2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b="1" dirty="0" smtClean="0"/>
                        <a:t>b</a:t>
                      </a:r>
                      <a:endParaRPr lang="en-US"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4.82</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5.69</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12-Feb-2011 16:43</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13-Feb-2011 13:10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20.50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294894">
                <a:tc rowSpan="4">
                  <a:txBody>
                    <a:bodyPr/>
                    <a:lstStyle/>
                    <a:p>
                      <a:pPr marL="0" marR="0" algn="ctr">
                        <a:lnSpc>
                          <a:spcPct val="115000"/>
                        </a:lnSpc>
                        <a:spcBef>
                          <a:spcPts val="0"/>
                        </a:spcBef>
                        <a:spcAft>
                          <a:spcPts val="0"/>
                        </a:spcAft>
                      </a:pPr>
                      <a:r>
                        <a:rPr lang="en-US" sz="8000" b="1" dirty="0" smtClean="0"/>
                        <a:t>2</a:t>
                      </a:r>
                      <a:endParaRPr lang="en-US" sz="8000"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4000" b="1" dirty="0" smtClean="0">
                          <a:solidFill>
                            <a:schemeClr val="bg1"/>
                          </a:solidFill>
                        </a:rPr>
                        <a:t>P2</a:t>
                      </a:r>
                      <a:endParaRPr lang="en-US" sz="4000" b="1" dirty="0">
                        <a:solidFill>
                          <a:schemeClr val="bg1"/>
                        </a:solidFil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956AB"/>
                    </a:solidFill>
                  </a:tcPr>
                </a:tc>
                <a:tc>
                  <a:txBody>
                    <a:bodyPr/>
                    <a:lstStyle/>
                    <a:p>
                      <a:pPr marL="0" marR="0" algn="ctr">
                        <a:lnSpc>
                          <a:spcPct val="115000"/>
                        </a:lnSpc>
                        <a:spcBef>
                          <a:spcPts val="0"/>
                        </a:spcBef>
                        <a:spcAft>
                          <a:spcPts val="0"/>
                        </a:spcAft>
                      </a:pPr>
                      <a:r>
                        <a:rPr lang="en-US" b="1" dirty="0" smtClean="0"/>
                        <a:t>a</a:t>
                      </a:r>
                      <a:endParaRPr lang="en-US"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0.69</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2.18</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10-Feb-2011 23:24</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12-Feb-2011 13:21</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37.99</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2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b="1" dirty="0" smtClean="0"/>
                        <a:t>b</a:t>
                      </a:r>
                      <a:endParaRPr lang="en-US"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2.73</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22.27</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a:t>12-Feb-2011 13:21</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15-Feb-2011 06:00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64.64</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4894">
                <a:tc vMerge="1">
                  <a:txBody>
                    <a:bodyPr/>
                    <a:lstStyle/>
                    <a:p>
                      <a:endParaRPr lang="en-US"/>
                    </a:p>
                  </a:txBody>
                  <a:tcPr/>
                </a:tc>
                <a:tc rowSpan="2">
                  <a:txBody>
                    <a:bodyPr/>
                    <a:lstStyle/>
                    <a:p>
                      <a:pPr marL="0" marR="0" algn="ctr">
                        <a:lnSpc>
                          <a:spcPct val="115000"/>
                        </a:lnSpc>
                        <a:spcBef>
                          <a:spcPts val="0"/>
                        </a:spcBef>
                        <a:spcAft>
                          <a:spcPts val="0"/>
                        </a:spcAft>
                      </a:pPr>
                      <a:r>
                        <a:rPr lang="en-US" sz="4000" b="1" dirty="0" smtClean="0">
                          <a:solidFill>
                            <a:schemeClr val="bg1"/>
                          </a:solidFill>
                        </a:rPr>
                        <a:t>N2</a:t>
                      </a:r>
                      <a:endParaRPr lang="en-US" sz="4000" b="1" dirty="0">
                        <a:solidFill>
                          <a:schemeClr val="bg1"/>
                        </a:solidFil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b="1" smtClean="0"/>
                        <a:t>a</a:t>
                      </a:r>
                      <a:endParaRPr lang="en-US"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0.91</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2.58</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10-Feb-2011 21:40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12-Feb-2011 11:40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39.99</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2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b="1" dirty="0" smtClean="0"/>
                        <a:t>b</a:t>
                      </a:r>
                      <a:endParaRPr lang="en-US" b="1"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smtClean="0"/>
                        <a:t>3.21</a:t>
                      </a:r>
                      <a:endParaRPr lang="en-US"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smtClean="0"/>
                        <a:t>18.97</a:t>
                      </a:r>
                      <a:endParaRPr lang="en-US"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12-Feb-2011 11:40</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a:t>14-Feb-2011 </a:t>
                      </a:r>
                      <a:r>
                        <a:rPr lang="en-US" dirty="0" smtClean="0"/>
                        <a:t>16:30</a:t>
                      </a:r>
                      <a:endParaRPr lang="en-US"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dirty="0" smtClean="0"/>
                        <a:t>52.88</a:t>
                      </a:r>
                      <a:endParaRPr lang="en-US" dirty="0"/>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32" name="TextBox 31"/>
          <p:cNvSpPr txBox="1"/>
          <p:nvPr/>
        </p:nvSpPr>
        <p:spPr>
          <a:xfrm>
            <a:off x="15560148" y="18135600"/>
            <a:ext cx="12786252" cy="1754326"/>
          </a:xfrm>
          <a:prstGeom prst="rect">
            <a:avLst/>
          </a:prstGeom>
          <a:noFill/>
        </p:spPr>
        <p:txBody>
          <a:bodyPr wrap="square" rtlCol="0">
            <a:spAutoFit/>
          </a:bodyPr>
          <a:lstStyle/>
          <a:p>
            <a:pPr algn="just"/>
            <a:r>
              <a:rPr lang="en-US" sz="1800" dirty="0" smtClean="0"/>
              <a:t>Fig 3. The 3-D reconstruction of AR 11158 using the time-stacking method on SDO/HMI LOS magnetograms. The flux-tubes shown here are at |</a:t>
            </a:r>
            <a:r>
              <a:rPr lang="en-US" sz="1800" b="1" dirty="0" err="1" smtClean="0"/>
              <a:t>B</a:t>
            </a:r>
            <a:r>
              <a:rPr lang="en-US" sz="1800" b="1" baseline="-25000" dirty="0" err="1" smtClean="0"/>
              <a:t>n</a:t>
            </a:r>
            <a:r>
              <a:rPr lang="en-US" sz="1800" dirty="0" smtClean="0"/>
              <a:t>|= 400 G (up) and 1100 G (down). The color scheme adopted for </a:t>
            </a:r>
            <a:r>
              <a:rPr lang="en-US" sz="1800" dirty="0" smtClean="0"/>
              <a:t>visualizing the </a:t>
            </a:r>
            <a:r>
              <a:rPr lang="en-US" sz="1800" dirty="0" smtClean="0"/>
              <a:t>magnetic polarities is “Doppler shift”-like, i.e. red is pointing inward to the sun (</a:t>
            </a:r>
            <a:r>
              <a:rPr lang="en-US" sz="1800" b="1" dirty="0" smtClean="0">
                <a:solidFill>
                  <a:srgbClr val="FF0000"/>
                </a:solidFill>
              </a:rPr>
              <a:t>negative B</a:t>
            </a:r>
            <a:r>
              <a:rPr lang="en-US" sz="1800" dirty="0" smtClean="0"/>
              <a:t>) and blue is outward, i.e. pointing to the observer (</a:t>
            </a:r>
            <a:r>
              <a:rPr lang="en-US" sz="1800" b="1" dirty="0" smtClean="0">
                <a:solidFill>
                  <a:srgbClr val="231ADA"/>
                </a:solidFill>
              </a:rPr>
              <a:t>positive B</a:t>
            </a:r>
            <a:r>
              <a:rPr lang="en-US" sz="1800" dirty="0" smtClean="0"/>
              <a:t>). On top of each datacube is the last HMI BLOS frame of the cube, i.e. the bottom frame, on 14-Feb-2011 04:25:57. The total duration of the observation is 100.43 hours. The positive </a:t>
            </a:r>
            <a:r>
              <a:rPr lang="en-US" sz="1800" i="1" dirty="0" smtClean="0"/>
              <a:t>X-axis </a:t>
            </a:r>
            <a:r>
              <a:rPr lang="en-US" sz="1800" i="1" dirty="0" smtClean="0"/>
              <a:t>direction is westward</a:t>
            </a:r>
            <a:r>
              <a:rPr lang="en-US" sz="1800" dirty="0" smtClean="0"/>
              <a:t> </a:t>
            </a:r>
            <a:r>
              <a:rPr lang="en-US" sz="1800" i="1" dirty="0" smtClean="0"/>
              <a:t>and Y-axis northward</a:t>
            </a:r>
            <a:r>
              <a:rPr lang="en-US" sz="1800" dirty="0" smtClean="0"/>
              <a:t>. The size of X-axis is the same with the height of the Solar Convection Zone (SCZ), i.e. about 200Mm.</a:t>
            </a:r>
            <a:endParaRPr lang="en-US" sz="1800" dirty="0"/>
          </a:p>
        </p:txBody>
      </p:sp>
      <p:sp>
        <p:nvSpPr>
          <p:cNvPr id="33" name="TextBox 32"/>
          <p:cNvSpPr txBox="1"/>
          <p:nvPr/>
        </p:nvSpPr>
        <p:spPr>
          <a:xfrm>
            <a:off x="15468600" y="29106674"/>
            <a:ext cx="12801599" cy="1754326"/>
          </a:xfrm>
          <a:prstGeom prst="rect">
            <a:avLst/>
          </a:prstGeom>
          <a:noFill/>
        </p:spPr>
        <p:txBody>
          <a:bodyPr wrap="square" rtlCol="0">
            <a:spAutoFit/>
          </a:bodyPr>
          <a:lstStyle/>
          <a:p>
            <a:pPr algn="just"/>
            <a:r>
              <a:rPr lang="en-US" sz="1800" dirty="0" smtClean="0"/>
              <a:t>Fig 4. The time evolution of the flux for the bipoles N1P1 (solid lines) and N2P2 (dashed) suggests that both have an early emergence phase (i.e. </a:t>
            </a:r>
            <a:r>
              <a:rPr lang="en-US" sz="1800" dirty="0" smtClean="0"/>
              <a:t>“</a:t>
            </a:r>
            <a:r>
              <a:rPr lang="en-US" sz="1800" dirty="0" err="1" smtClean="0"/>
              <a:t>Ba</a:t>
            </a:r>
            <a:r>
              <a:rPr lang="en-US" sz="1800" dirty="0" smtClean="0"/>
              <a:t>”) or “front” of flux,  </a:t>
            </a:r>
            <a:r>
              <a:rPr lang="en-US" sz="1800" dirty="0" smtClean="0"/>
              <a:t>followed by a strong flux “surge” (or </a:t>
            </a:r>
            <a:r>
              <a:rPr lang="en-US" sz="1800" dirty="0" smtClean="0"/>
              <a:t>“Bb”) </a:t>
            </a:r>
            <a:r>
              <a:rPr lang="en-US" sz="1800" dirty="0" smtClean="0"/>
              <a:t>as also can be seen in Fig </a:t>
            </a:r>
            <a:r>
              <a:rPr lang="en-US" sz="1800" dirty="0" smtClean="0"/>
              <a:t>3. Note </a:t>
            </a:r>
            <a:r>
              <a:rPr lang="en-US" sz="1800" dirty="0" smtClean="0"/>
              <a:t>the persistent lagging of the positive</a:t>
            </a:r>
            <a:r>
              <a:rPr lang="en-US" sz="1800" dirty="0" smtClean="0"/>
              <a:t>, i.e. leading polarities, </a:t>
            </a:r>
            <a:r>
              <a:rPr lang="en-US" sz="1800" dirty="0" smtClean="0"/>
              <a:t>P1 and P2 with respect to the following N1 and N2. </a:t>
            </a:r>
            <a:endParaRPr lang="en-US" sz="1800" dirty="0" smtClean="0"/>
          </a:p>
          <a:p>
            <a:pPr algn="just"/>
            <a:r>
              <a:rPr lang="en-US" sz="1800" dirty="0" smtClean="0"/>
              <a:t>See Table with information on the onset/end of emergence, flux injection rates and total flux for each of the branch polarities. The green lines denote the onset of emergence events. Black line fits are ending with an error bar in time, showing the reading error on the end time of emergence (±2 h for </a:t>
            </a:r>
            <a:r>
              <a:rPr lang="en-US" sz="1800" dirty="0" err="1" smtClean="0"/>
              <a:t>Ba’s</a:t>
            </a:r>
            <a:r>
              <a:rPr lang="en-US" sz="1800" dirty="0" smtClean="0"/>
              <a:t>, ±6 h for Bb’s) </a:t>
            </a:r>
            <a:endParaRPr lang="en-US" sz="1800" dirty="0"/>
          </a:p>
        </p:txBody>
      </p:sp>
      <p:sp>
        <p:nvSpPr>
          <p:cNvPr id="35" name="TextBox 34"/>
          <p:cNvSpPr txBox="1"/>
          <p:nvPr/>
        </p:nvSpPr>
        <p:spPr>
          <a:xfrm>
            <a:off x="1676400" y="26212800"/>
            <a:ext cx="12115800" cy="1200329"/>
          </a:xfrm>
          <a:prstGeom prst="rect">
            <a:avLst/>
          </a:prstGeom>
          <a:noFill/>
        </p:spPr>
        <p:txBody>
          <a:bodyPr wrap="square" rtlCol="0">
            <a:spAutoFit/>
          </a:bodyPr>
          <a:lstStyle/>
          <a:p>
            <a:pPr algn="just"/>
            <a:r>
              <a:rPr lang="en-US" sz="1800" dirty="0" smtClean="0"/>
              <a:t>Fig 2. The first 6 days of evolution of the AR 11158 as observed with SDO/HMI LOS magnetograph. The individual polarities are named after which bipole emerged first, e.g. bipole 1, so we name its </a:t>
            </a:r>
            <a:r>
              <a:rPr lang="en-US" sz="1800" dirty="0" smtClean="0">
                <a:solidFill>
                  <a:srgbClr val="FF0000"/>
                </a:solidFill>
              </a:rPr>
              <a:t>negative polarity N1</a:t>
            </a:r>
            <a:r>
              <a:rPr lang="en-US" sz="1800" dirty="0" smtClean="0"/>
              <a:t> and its </a:t>
            </a:r>
            <a:r>
              <a:rPr lang="en-US" sz="1800" dirty="0" smtClean="0">
                <a:solidFill>
                  <a:srgbClr val="231ADA"/>
                </a:solidFill>
              </a:rPr>
              <a:t>positive P1</a:t>
            </a:r>
            <a:r>
              <a:rPr lang="en-US" sz="1800" dirty="0" smtClean="0"/>
              <a:t>, and with </a:t>
            </a:r>
            <a:r>
              <a:rPr lang="en-US" sz="1800" dirty="0" smtClean="0">
                <a:solidFill>
                  <a:srgbClr val="FF0000"/>
                </a:solidFill>
              </a:rPr>
              <a:t>N2</a:t>
            </a:r>
            <a:r>
              <a:rPr lang="en-US" sz="1800" dirty="0" smtClean="0"/>
              <a:t> and </a:t>
            </a:r>
            <a:r>
              <a:rPr lang="en-US" sz="1800" dirty="0" smtClean="0">
                <a:solidFill>
                  <a:srgbClr val="231ADA"/>
                </a:solidFill>
              </a:rPr>
              <a:t>P2</a:t>
            </a:r>
            <a:r>
              <a:rPr lang="en-US" sz="1800" dirty="0" smtClean="0"/>
              <a:t> emerging later. The white cross  shows the position of the guiding center of the 240” x 200” FOV with fixed heliographic latitude </a:t>
            </a:r>
            <a:r>
              <a:rPr lang="el-GR" sz="1800" dirty="0" smtClean="0"/>
              <a:t>φ=</a:t>
            </a:r>
            <a:r>
              <a:rPr lang="en-US" sz="1800" dirty="0" smtClean="0"/>
              <a:t>-20°.</a:t>
            </a:r>
          </a:p>
        </p:txBody>
      </p:sp>
      <p:sp>
        <p:nvSpPr>
          <p:cNvPr id="45" name="TextBox 44"/>
          <p:cNvSpPr txBox="1"/>
          <p:nvPr/>
        </p:nvSpPr>
        <p:spPr>
          <a:xfrm>
            <a:off x="1676400" y="28270200"/>
            <a:ext cx="12039600" cy="2677656"/>
          </a:xfrm>
          <a:prstGeom prst="rect">
            <a:avLst/>
          </a:prstGeom>
          <a:noFill/>
        </p:spPr>
        <p:txBody>
          <a:bodyPr wrap="square" rtlCol="0">
            <a:spAutoFit/>
          </a:bodyPr>
          <a:lstStyle/>
          <a:p>
            <a:pPr algn="just"/>
            <a:r>
              <a:rPr lang="en-US" sz="2400" dirty="0" smtClean="0"/>
              <a:t>Taking full advantage of the aforementioned high cadence and high spatial resolution observations of the B-field at the (thin) photospheric layer, we treat the subject of AR emergence in the unique following way. After correcting for the solar rotation, </a:t>
            </a:r>
            <a:r>
              <a:rPr lang="en-US" sz="2400" dirty="0" smtClean="0"/>
              <a:t>we proceed on </a:t>
            </a:r>
            <a:r>
              <a:rPr lang="en-US" sz="2400" dirty="0" smtClean="0"/>
              <a:t>making a </a:t>
            </a:r>
            <a:r>
              <a:rPr lang="en-US" sz="2400" dirty="0" smtClean="0"/>
              <a:t>stack of  </a:t>
            </a:r>
            <a:r>
              <a:rPr lang="en-US" sz="2400" dirty="0" smtClean="0"/>
              <a:t>7.5 min cadence 2-D cutouts, </a:t>
            </a:r>
            <a:r>
              <a:rPr lang="en-US" sz="2400" dirty="0" smtClean="0"/>
              <a:t>and if we start </a:t>
            </a:r>
            <a:r>
              <a:rPr lang="en-US" sz="2400" dirty="0" smtClean="0"/>
              <a:t>with t</a:t>
            </a:r>
            <a:r>
              <a:rPr lang="en-US" sz="2400" baseline="-25000" dirty="0" smtClean="0"/>
              <a:t>0 </a:t>
            </a:r>
            <a:r>
              <a:rPr lang="en-US" sz="2400" dirty="0" smtClean="0"/>
              <a:t>at the top of the stack, in principle, we reconstruct the emerging magnetic structure of the field as it is directly below the photosphere. As a first-order approximation, the velocity of the emergent structure is considered constant, thus each frame contributes equally to the height of the structure.</a:t>
            </a:r>
            <a:endParaRPr lang="en-US" sz="2400" dirty="0" smtClean="0">
              <a:latin typeface="+mn-lt"/>
              <a:cs typeface="Arial" pitchFamily="34" charset="0"/>
            </a:endParaRPr>
          </a:p>
        </p:txBody>
      </p:sp>
      <p:sp>
        <p:nvSpPr>
          <p:cNvPr id="46" name="TextBox 45"/>
          <p:cNvSpPr txBox="1"/>
          <p:nvPr/>
        </p:nvSpPr>
        <p:spPr>
          <a:xfrm>
            <a:off x="38481000" y="4058960"/>
            <a:ext cx="4495800" cy="1046440"/>
          </a:xfrm>
          <a:prstGeom prst="rect">
            <a:avLst/>
          </a:prstGeom>
          <a:noFill/>
        </p:spPr>
        <p:txBody>
          <a:bodyPr wrap="square" rtlCol="0">
            <a:spAutoFit/>
          </a:bodyPr>
          <a:lstStyle/>
          <a:p>
            <a:r>
              <a:rPr lang="en-US" sz="3200" i="1" dirty="0" smtClean="0">
                <a:latin typeface="Arial" pitchFamily="34" charset="0"/>
                <a:cs typeface="Arial" pitchFamily="34" charset="0"/>
              </a:rPr>
              <a:t>* gchintzo@gmu.edu</a:t>
            </a:r>
            <a:endParaRPr lang="en-US" altLang="zh-CN" sz="3600" i="1" dirty="0" smtClean="0">
              <a:latin typeface="Arial" pitchFamily="34" charset="0"/>
              <a:ea typeface="宋体" pitchFamily="2" charset="-122"/>
              <a:cs typeface="Arial" pitchFamily="34" charset="0"/>
            </a:endParaRPr>
          </a:p>
          <a:p>
            <a:endParaRPr lang="en-US" dirty="0"/>
          </a:p>
        </p:txBody>
      </p:sp>
      <p:sp>
        <p:nvSpPr>
          <p:cNvPr id="47" name="Rectangle 46"/>
          <p:cNvSpPr/>
          <p:nvPr/>
        </p:nvSpPr>
        <p:spPr bwMode="auto">
          <a:xfrm>
            <a:off x="1752600" y="27454652"/>
            <a:ext cx="11963400" cy="553998"/>
          </a:xfrm>
          <a:prstGeom prst="rect">
            <a:avLst/>
          </a:prstGeom>
          <a:solidFill>
            <a:srgbClr val="7030A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438785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smtClean="0">
              <a:ln>
                <a:noFill/>
              </a:ln>
              <a:solidFill>
                <a:schemeClr val="tx1"/>
              </a:solidFill>
              <a:effectLst/>
              <a:latin typeface="Times New Roman" pitchFamily="18" charset="0"/>
            </a:endParaRPr>
          </a:p>
        </p:txBody>
      </p:sp>
      <p:sp>
        <p:nvSpPr>
          <p:cNvPr id="48" name="TextBox 47"/>
          <p:cNvSpPr txBox="1"/>
          <p:nvPr/>
        </p:nvSpPr>
        <p:spPr>
          <a:xfrm>
            <a:off x="5105400" y="27355800"/>
            <a:ext cx="4800600" cy="723275"/>
          </a:xfrm>
          <a:prstGeom prst="rect">
            <a:avLst/>
          </a:prstGeom>
          <a:solidFill>
            <a:schemeClr val="bg1"/>
          </a:solidFill>
        </p:spPr>
        <p:txBody>
          <a:bodyPr wrap="square" rtlCol="0">
            <a:spAutoFit/>
          </a:bodyPr>
          <a:lstStyle/>
          <a:p>
            <a:r>
              <a:rPr lang="en-US" sz="4100" b="1" dirty="0" smtClean="0">
                <a:solidFill>
                  <a:srgbClr val="FF0000"/>
                </a:solidFill>
                <a:latin typeface="Arial" pitchFamily="34" charset="0"/>
                <a:cs typeface="Arial" pitchFamily="34" charset="0"/>
              </a:rPr>
              <a:t>  METHODOLOGY</a:t>
            </a:r>
          </a:p>
        </p:txBody>
      </p:sp>
      <p:sp>
        <p:nvSpPr>
          <p:cNvPr id="38" name="Rectangle 37"/>
          <p:cNvSpPr/>
          <p:nvPr/>
        </p:nvSpPr>
        <p:spPr>
          <a:xfrm>
            <a:off x="30022800" y="5943601"/>
            <a:ext cx="12192000" cy="4893647"/>
          </a:xfrm>
          <a:prstGeom prst="rect">
            <a:avLst/>
          </a:prstGeom>
        </p:spPr>
        <p:txBody>
          <a:bodyPr wrap="square">
            <a:spAutoFit/>
          </a:bodyPr>
          <a:lstStyle/>
          <a:p>
            <a:pPr algn="just"/>
            <a:r>
              <a:rPr lang="en-US" sz="2400" dirty="0" smtClean="0"/>
              <a:t>From the Flux time-profile in Fig. 4 we see that for an individual bipole (i.e. </a:t>
            </a:r>
            <a:r>
              <a:rPr lang="en-US" sz="2400" dirty="0" smtClean="0">
                <a:solidFill>
                  <a:srgbClr val="FF0000"/>
                </a:solidFill>
              </a:rPr>
              <a:t>N1</a:t>
            </a:r>
            <a:r>
              <a:rPr lang="en-US" sz="2400" dirty="0" smtClean="0">
                <a:solidFill>
                  <a:srgbClr val="0956AB"/>
                </a:solidFill>
              </a:rPr>
              <a:t>P1</a:t>
            </a:r>
            <a:r>
              <a:rPr lang="en-US" sz="2400" dirty="0" smtClean="0"/>
              <a:t> and </a:t>
            </a:r>
            <a:r>
              <a:rPr lang="en-US" sz="2400" dirty="0" smtClean="0">
                <a:solidFill>
                  <a:srgbClr val="FF0000"/>
                </a:solidFill>
              </a:rPr>
              <a:t>N2</a:t>
            </a:r>
            <a:r>
              <a:rPr lang="en-US" sz="2400" dirty="0" smtClean="0">
                <a:solidFill>
                  <a:srgbClr val="0956AB"/>
                </a:solidFill>
              </a:rPr>
              <a:t>P2</a:t>
            </a:r>
            <a:r>
              <a:rPr lang="en-US" sz="2400" dirty="0" smtClean="0"/>
              <a:t>) the magnetic flux of its positive and negative polarity is – to a first order – similar. Also, in </a:t>
            </a:r>
            <a:r>
              <a:rPr lang="en-US" sz="2400" i="1" dirty="0" smtClean="0"/>
              <a:t>both</a:t>
            </a:r>
            <a:r>
              <a:rPr lang="en-US" sz="2400" dirty="0" smtClean="0"/>
              <a:t> bipoles, two major flux injection phases are identified, with the </a:t>
            </a:r>
            <a:r>
              <a:rPr lang="en-US" sz="2400" dirty="0" smtClean="0"/>
              <a:t>initial </a:t>
            </a:r>
            <a:r>
              <a:rPr lang="en-US" sz="2400" dirty="0" smtClean="0"/>
              <a:t>one being moderate (“</a:t>
            </a:r>
            <a:r>
              <a:rPr lang="en-US" sz="2400" dirty="0" err="1" smtClean="0"/>
              <a:t>Ba</a:t>
            </a:r>
            <a:r>
              <a:rPr lang="en-US" sz="2400" dirty="0" smtClean="0"/>
              <a:t>”) and the later one (“Bb”) being a very much stronger “flux </a:t>
            </a:r>
            <a:r>
              <a:rPr lang="en-US" sz="2400" i="1" dirty="0" smtClean="0"/>
              <a:t>surge</a:t>
            </a:r>
            <a:r>
              <a:rPr lang="en-US" sz="2400" dirty="0" smtClean="0"/>
              <a:t>.” Those phases are understood as two </a:t>
            </a:r>
            <a:r>
              <a:rPr lang="en-US" sz="2400" dirty="0" smtClean="0"/>
              <a:t>adjacent, </a:t>
            </a:r>
            <a:r>
              <a:rPr lang="en-US" sz="2400" dirty="0" smtClean="0"/>
              <a:t>flux-tube “fronts” or flux-tube “branches” </a:t>
            </a:r>
            <a:r>
              <a:rPr lang="en-US" sz="2400" dirty="0" smtClean="0"/>
              <a:t>as it is </a:t>
            </a:r>
            <a:r>
              <a:rPr lang="en-US" sz="2400" dirty="0" smtClean="0"/>
              <a:t>also suggested by the 3-D reconstruction of Fig. 3. In each of the bipoles, the branch that arrives first at the photosphere, </a:t>
            </a:r>
            <a:r>
              <a:rPr lang="en-US" sz="2400" dirty="0" err="1" smtClean="0"/>
              <a:t>Ba</a:t>
            </a:r>
            <a:r>
              <a:rPr lang="en-US" sz="2400" dirty="0" smtClean="0"/>
              <a:t>, appears fragmented whereas the branch that arrives 2 days later, Bb, is much more coherent as a structure. Moreover, both of bipole branches are consisted of finer branches as it can be seen in the 400 G iso-surface reconstruction. </a:t>
            </a:r>
            <a:r>
              <a:rPr lang="en-US" sz="2400" dirty="0" smtClean="0"/>
              <a:t>In Fig. 3 </a:t>
            </a:r>
            <a:r>
              <a:rPr lang="en-US" sz="2400" dirty="0" smtClean="0"/>
              <a:t>t</a:t>
            </a:r>
            <a:r>
              <a:rPr lang="en-US" sz="2400" dirty="0" smtClean="0"/>
              <a:t>here’s </a:t>
            </a:r>
            <a:r>
              <a:rPr lang="en-US" sz="2400" dirty="0" smtClean="0"/>
              <a:t>a </a:t>
            </a:r>
            <a:r>
              <a:rPr lang="en-US" sz="2400" dirty="0" smtClean="0"/>
              <a:t>lag </a:t>
            </a:r>
            <a:r>
              <a:rPr lang="en-US" sz="2400" dirty="0" smtClean="0"/>
              <a:t>of the positive flux (leading polarity) with respect to its negative counterpart (following),  </a:t>
            </a:r>
            <a:r>
              <a:rPr lang="en-US" sz="2400" i="1" dirty="0" smtClean="0"/>
              <a:t>in both  bipoles</a:t>
            </a:r>
            <a:r>
              <a:rPr lang="en-US" sz="2400" dirty="0" smtClean="0"/>
              <a:t>, at emergence phase. This, together with the fact that the emerging leading polarity moves faster on the photosphere than the following polarity, suggests that the tilt of the leading polarity we see on </a:t>
            </a:r>
            <a:r>
              <a:rPr lang="en-US" sz="2400" dirty="0" smtClean="0"/>
              <a:t>Fig</a:t>
            </a:r>
            <a:r>
              <a:rPr lang="en-US" sz="2400" dirty="0" smtClean="0"/>
              <a:t>. 3 is true, </a:t>
            </a:r>
            <a:r>
              <a:rPr lang="en-US" sz="2400" dirty="0" smtClean="0"/>
              <a:t>as the </a:t>
            </a:r>
            <a:br>
              <a:rPr lang="en-US" sz="2400" dirty="0" smtClean="0"/>
            </a:br>
            <a:r>
              <a:rPr lang="en-US" sz="2400" dirty="0" smtClean="0"/>
              <a:t>B </a:t>
            </a:r>
            <a:r>
              <a:rPr lang="en-US" sz="2400" dirty="0" smtClean="0"/>
              <a:t>LOS component </a:t>
            </a:r>
            <a:r>
              <a:rPr lang="en-US" sz="2400" dirty="0" smtClean="0"/>
              <a:t>in the </a:t>
            </a:r>
            <a:r>
              <a:rPr lang="en-US" sz="2400" dirty="0" smtClean="0"/>
              <a:t>leading polarities is smaller </a:t>
            </a:r>
            <a:r>
              <a:rPr lang="en-US" sz="2400" dirty="0" smtClean="0"/>
              <a:t>than  </a:t>
            </a:r>
            <a:r>
              <a:rPr lang="en-US" sz="2400" dirty="0" smtClean="0"/>
              <a:t>that of the trailing, </a:t>
            </a:r>
            <a:r>
              <a:rPr lang="en-US" sz="2400" dirty="0" smtClean="0"/>
              <a:t> i.e.  </a:t>
            </a:r>
            <a:r>
              <a:rPr lang="en-US" sz="2400" dirty="0" smtClean="0"/>
              <a:t>the field in the</a:t>
            </a:r>
            <a:r>
              <a:rPr lang="en-US" sz="2400" dirty="0" smtClean="0"/>
              <a:t> </a:t>
            </a:r>
            <a:endParaRPr lang="en-US" sz="2400" dirty="0" smtClean="0"/>
          </a:p>
        </p:txBody>
      </p:sp>
      <p:pic>
        <p:nvPicPr>
          <p:cNvPr id="2" name="Picture 3"/>
          <p:cNvPicPr>
            <a:picLocks noChangeAspect="1" noChangeArrowheads="1"/>
          </p:cNvPicPr>
          <p:nvPr/>
        </p:nvPicPr>
        <p:blipFill>
          <a:blip r:embed="rId4" cstate="print"/>
          <a:srcRect/>
          <a:stretch>
            <a:fillRect/>
          </a:stretch>
        </p:blipFill>
        <p:spPr bwMode="auto">
          <a:xfrm>
            <a:off x="37185600" y="30118050"/>
            <a:ext cx="352425" cy="514350"/>
          </a:xfrm>
          <a:prstGeom prst="rect">
            <a:avLst/>
          </a:prstGeom>
          <a:noFill/>
          <a:ln w="9525">
            <a:noFill/>
            <a:miter lim="800000"/>
            <a:headEnd/>
            <a:tailEnd/>
          </a:ln>
        </p:spPr>
      </p:pic>
      <p:pic>
        <p:nvPicPr>
          <p:cNvPr id="3" name="Picture 4" descr="C:\Users\gchintzo\Desktop\Paper2012_Fig3.eps"/>
          <p:cNvPicPr>
            <a:picLocks noChangeAspect="1" noChangeArrowheads="1"/>
          </p:cNvPicPr>
          <p:nvPr/>
        </p:nvPicPr>
        <p:blipFill>
          <a:blip r:embed="rId5" cstate="print"/>
          <a:srcRect/>
          <a:stretch>
            <a:fillRect/>
          </a:stretch>
        </p:blipFill>
        <p:spPr bwMode="auto">
          <a:xfrm>
            <a:off x="14399108" y="21336000"/>
            <a:ext cx="14281442" cy="7924800"/>
          </a:xfrm>
          <a:prstGeom prst="rect">
            <a:avLst/>
          </a:prstGeom>
          <a:noFill/>
        </p:spPr>
      </p:pic>
      <p:pic>
        <p:nvPicPr>
          <p:cNvPr id="1030" name="Picture 6" descr="C:\Users\gchintzo\Desktop\sc1100G_res_legend copy.eps"/>
          <p:cNvPicPr>
            <a:picLocks noChangeAspect="1" noChangeArrowheads="1"/>
          </p:cNvPicPr>
          <p:nvPr/>
        </p:nvPicPr>
        <p:blipFill>
          <a:blip r:embed="rId6" cstate="print"/>
          <a:srcRect/>
          <a:stretch>
            <a:fillRect/>
          </a:stretch>
        </p:blipFill>
        <p:spPr bwMode="auto">
          <a:xfrm>
            <a:off x="15621000" y="11961147"/>
            <a:ext cx="12649200" cy="5955635"/>
          </a:xfrm>
          <a:prstGeom prst="rect">
            <a:avLst/>
          </a:prstGeom>
          <a:noFill/>
        </p:spPr>
      </p:pic>
      <p:pic>
        <p:nvPicPr>
          <p:cNvPr id="1029" name="Picture 5" descr="C:\Users\gchintzo\Desktop\sc400G_res_legend copy.eps"/>
          <p:cNvPicPr>
            <a:picLocks noChangeAspect="1" noChangeArrowheads="1"/>
          </p:cNvPicPr>
          <p:nvPr/>
        </p:nvPicPr>
        <p:blipFill>
          <a:blip r:embed="rId7" cstate="print"/>
          <a:srcRect/>
          <a:stretch>
            <a:fillRect/>
          </a:stretch>
        </p:blipFill>
        <p:spPr bwMode="auto">
          <a:xfrm>
            <a:off x="15621000" y="6096000"/>
            <a:ext cx="12651867" cy="5953381"/>
          </a:xfrm>
          <a:prstGeom prst="rect">
            <a:avLst/>
          </a:prstGeom>
          <a:noFill/>
        </p:spPr>
      </p:pic>
      <p:pic>
        <p:nvPicPr>
          <p:cNvPr id="50" name="Picture 9" descr="C:\Users\gchintzo\Desktop\paper\sketch_new_new.png"/>
          <p:cNvPicPr>
            <a:picLocks noChangeAspect="1" noChangeArrowheads="1"/>
          </p:cNvPicPr>
          <p:nvPr/>
        </p:nvPicPr>
        <p:blipFill>
          <a:blip r:embed="rId8" cstate="print"/>
          <a:srcRect/>
          <a:stretch>
            <a:fillRect/>
          </a:stretch>
        </p:blipFill>
        <p:spPr bwMode="auto">
          <a:xfrm>
            <a:off x="30130768" y="11006733"/>
            <a:ext cx="7289553" cy="6443067"/>
          </a:xfrm>
          <a:prstGeom prst="rect">
            <a:avLst/>
          </a:prstGeom>
          <a:noFill/>
        </p:spPr>
      </p:pic>
      <p:sp>
        <p:nvSpPr>
          <p:cNvPr id="52" name="TextBox 51"/>
          <p:cNvSpPr txBox="1"/>
          <p:nvPr/>
        </p:nvSpPr>
        <p:spPr>
          <a:xfrm>
            <a:off x="23926800" y="14020800"/>
            <a:ext cx="762000" cy="553998"/>
          </a:xfrm>
          <a:prstGeom prst="rect">
            <a:avLst/>
          </a:prstGeom>
          <a:noFill/>
        </p:spPr>
        <p:txBody>
          <a:bodyPr wrap="square" rtlCol="0">
            <a:spAutoFit/>
          </a:bodyPr>
          <a:lstStyle/>
          <a:p>
            <a:r>
              <a:rPr lang="en-US" b="1" dirty="0" smtClean="0">
                <a:solidFill>
                  <a:schemeClr val="accent5">
                    <a:lumMod val="25000"/>
                  </a:schemeClr>
                </a:solidFill>
                <a:latin typeface="Arial" pitchFamily="34" charset="0"/>
                <a:cs typeface="Arial" pitchFamily="34" charset="0"/>
              </a:rPr>
              <a:t>P1</a:t>
            </a:r>
            <a:endParaRPr lang="en-US" b="1" dirty="0">
              <a:solidFill>
                <a:schemeClr val="accent5">
                  <a:lumMod val="25000"/>
                </a:schemeClr>
              </a:solidFill>
              <a:latin typeface="Arial" pitchFamily="34" charset="0"/>
              <a:cs typeface="Arial" pitchFamily="34" charset="0"/>
            </a:endParaRPr>
          </a:p>
        </p:txBody>
      </p:sp>
      <p:sp>
        <p:nvSpPr>
          <p:cNvPr id="53" name="TextBox 52"/>
          <p:cNvSpPr txBox="1"/>
          <p:nvPr/>
        </p:nvSpPr>
        <p:spPr>
          <a:xfrm>
            <a:off x="20878800" y="14097000"/>
            <a:ext cx="762000" cy="553998"/>
          </a:xfrm>
          <a:prstGeom prst="rect">
            <a:avLst/>
          </a:prstGeom>
          <a:noFill/>
        </p:spPr>
        <p:txBody>
          <a:bodyPr wrap="square" rtlCol="0">
            <a:spAutoFit/>
          </a:bodyPr>
          <a:lstStyle/>
          <a:p>
            <a:r>
              <a:rPr lang="en-US" b="1" dirty="0" smtClean="0">
                <a:solidFill>
                  <a:schemeClr val="accent5">
                    <a:lumMod val="25000"/>
                  </a:schemeClr>
                </a:solidFill>
                <a:latin typeface="Arial" pitchFamily="34" charset="0"/>
                <a:cs typeface="Arial" pitchFamily="34" charset="0"/>
              </a:rPr>
              <a:t>P2</a:t>
            </a:r>
            <a:endParaRPr lang="en-US" b="1" dirty="0">
              <a:solidFill>
                <a:schemeClr val="accent5">
                  <a:lumMod val="25000"/>
                </a:schemeClr>
              </a:solidFill>
              <a:latin typeface="Arial" pitchFamily="34" charset="0"/>
              <a:cs typeface="Arial" pitchFamily="34" charset="0"/>
            </a:endParaRPr>
          </a:p>
        </p:txBody>
      </p:sp>
      <p:sp>
        <p:nvSpPr>
          <p:cNvPr id="54" name="TextBox 53"/>
          <p:cNvSpPr txBox="1"/>
          <p:nvPr/>
        </p:nvSpPr>
        <p:spPr>
          <a:xfrm>
            <a:off x="18973800" y="14325600"/>
            <a:ext cx="762000" cy="553998"/>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N2</a:t>
            </a:r>
            <a:endParaRPr lang="en-US" b="1" dirty="0">
              <a:solidFill>
                <a:srgbClr val="FF0000"/>
              </a:solidFill>
              <a:latin typeface="Arial" pitchFamily="34" charset="0"/>
              <a:cs typeface="Arial" pitchFamily="34" charset="0"/>
            </a:endParaRPr>
          </a:p>
        </p:txBody>
      </p:sp>
      <p:sp>
        <p:nvSpPr>
          <p:cNvPr id="55" name="TextBox 54"/>
          <p:cNvSpPr txBox="1"/>
          <p:nvPr/>
        </p:nvSpPr>
        <p:spPr>
          <a:xfrm>
            <a:off x="22174200" y="13944600"/>
            <a:ext cx="762000" cy="553998"/>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N1</a:t>
            </a:r>
            <a:endParaRPr lang="en-US" b="1" dirty="0">
              <a:solidFill>
                <a:srgbClr val="FF0000"/>
              </a:solidFill>
              <a:latin typeface="Arial" pitchFamily="34" charset="0"/>
              <a:cs typeface="Arial" pitchFamily="34" charset="0"/>
            </a:endParaRPr>
          </a:p>
        </p:txBody>
      </p:sp>
      <p:grpSp>
        <p:nvGrpSpPr>
          <p:cNvPr id="57" name="Group 56"/>
          <p:cNvGrpSpPr/>
          <p:nvPr/>
        </p:nvGrpSpPr>
        <p:grpSpPr>
          <a:xfrm>
            <a:off x="10058400" y="13944600"/>
            <a:ext cx="3657600" cy="3657600"/>
            <a:chOff x="10058400" y="13944600"/>
            <a:chExt cx="3657600" cy="3657600"/>
          </a:xfrm>
        </p:grpSpPr>
        <p:grpSp>
          <p:nvGrpSpPr>
            <p:cNvPr id="34" name="Group 33"/>
            <p:cNvGrpSpPr/>
            <p:nvPr/>
          </p:nvGrpSpPr>
          <p:grpSpPr>
            <a:xfrm>
              <a:off x="10058400" y="13944600"/>
              <a:ext cx="3657600" cy="3657600"/>
              <a:chOff x="9601200" y="13030200"/>
              <a:chExt cx="4114800" cy="4114800"/>
            </a:xfrm>
          </p:grpSpPr>
          <p:pic>
            <p:nvPicPr>
              <p:cNvPr id="1035" name="Picture 11" descr="C:\Users\gchintzo\Desktop\paper\20110214_034500_M_1k.jpg"/>
              <p:cNvPicPr>
                <a:picLocks noChangeAspect="1" noChangeArrowheads="1"/>
              </p:cNvPicPr>
              <p:nvPr/>
            </p:nvPicPr>
            <p:blipFill>
              <a:blip r:embed="rId9" cstate="print"/>
              <a:srcRect/>
              <a:stretch>
                <a:fillRect/>
              </a:stretch>
            </p:blipFill>
            <p:spPr bwMode="auto">
              <a:xfrm>
                <a:off x="9601200" y="13030200"/>
                <a:ext cx="4114800" cy="4114800"/>
              </a:xfrm>
              <a:prstGeom prst="rect">
                <a:avLst/>
              </a:prstGeom>
              <a:noFill/>
            </p:spPr>
          </p:pic>
          <p:sp>
            <p:nvSpPr>
              <p:cNvPr id="75" name="Rectangle 74"/>
              <p:cNvSpPr/>
              <p:nvPr/>
            </p:nvSpPr>
            <p:spPr bwMode="auto">
              <a:xfrm>
                <a:off x="11382375" y="15316200"/>
                <a:ext cx="609600" cy="4572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438785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smtClean="0">
                  <a:ln>
                    <a:noFill/>
                  </a:ln>
                  <a:solidFill>
                    <a:schemeClr val="tx1"/>
                  </a:solidFill>
                  <a:effectLst/>
                  <a:latin typeface="Times New Roman" pitchFamily="18" charset="0"/>
                </a:endParaRPr>
              </a:p>
            </p:txBody>
          </p:sp>
        </p:grpSp>
        <p:pic>
          <p:nvPicPr>
            <p:cNvPr id="1026" name="Picture 2" descr="C:\Users\gchintzo\Desktop\paper\photosph20110214000000.jpg"/>
            <p:cNvPicPr>
              <a:picLocks noChangeAspect="1" noChangeArrowheads="1"/>
            </p:cNvPicPr>
            <p:nvPr/>
          </p:nvPicPr>
          <p:blipFill>
            <a:blip r:embed="rId10" cstate="print"/>
            <a:srcRect/>
            <a:stretch>
              <a:fillRect/>
            </a:stretch>
          </p:blipFill>
          <p:spPr bwMode="auto">
            <a:xfrm>
              <a:off x="12887325" y="16840200"/>
              <a:ext cx="827279" cy="757238"/>
            </a:xfrm>
            <a:prstGeom prst="rect">
              <a:avLst/>
            </a:prstGeom>
            <a:noFill/>
          </p:spPr>
        </p:pic>
      </p:grpSp>
      <p:sp>
        <p:nvSpPr>
          <p:cNvPr id="59" name="TextBox 58"/>
          <p:cNvSpPr txBox="1"/>
          <p:nvPr/>
        </p:nvSpPr>
        <p:spPr>
          <a:xfrm>
            <a:off x="37642800" y="10745212"/>
            <a:ext cx="4572000" cy="3046988"/>
          </a:xfrm>
          <a:prstGeom prst="rect">
            <a:avLst/>
          </a:prstGeom>
          <a:noFill/>
        </p:spPr>
        <p:txBody>
          <a:bodyPr wrap="square" rtlCol="0">
            <a:spAutoFit/>
          </a:bodyPr>
          <a:lstStyle/>
          <a:p>
            <a:pPr algn="just"/>
            <a:r>
              <a:rPr lang="en-US" sz="2400" dirty="0" smtClean="0"/>
              <a:t>leading part </a:t>
            </a:r>
            <a:r>
              <a:rPr lang="en-US" sz="2400" dirty="0" smtClean="0"/>
              <a:t>of the flux-tubes is more oblique with respect to the almost parallel to the LOS field of the trailing polarities. </a:t>
            </a:r>
            <a:r>
              <a:rPr lang="en-US" sz="2400" dirty="0" smtClean="0"/>
              <a:t>Finally, the </a:t>
            </a:r>
            <a:r>
              <a:rPr lang="en-US" sz="2400" dirty="0" smtClean="0"/>
              <a:t>shape of the two </a:t>
            </a:r>
            <a:r>
              <a:rPr lang="en-US" sz="2400" dirty="0" smtClean="0"/>
              <a:t>flux-tubes </a:t>
            </a:r>
            <a:r>
              <a:rPr lang="en-US" sz="2400" dirty="0" smtClean="0"/>
              <a:t>as well as their proximity, implies that </a:t>
            </a:r>
            <a:r>
              <a:rPr lang="en-US" sz="2400" dirty="0" smtClean="0"/>
              <a:t>their roots in the SCZ might be common (see Fig 5. summarizing the above)</a:t>
            </a:r>
            <a:endParaRPr lang="en-US" sz="2400" dirty="0"/>
          </a:p>
        </p:txBody>
      </p:sp>
      <p:cxnSp>
        <p:nvCxnSpPr>
          <p:cNvPr id="61" name="Straight Arrow Connector 60"/>
          <p:cNvCxnSpPr/>
          <p:nvPr/>
        </p:nvCxnSpPr>
        <p:spPr bwMode="auto">
          <a:xfrm rot="5400000">
            <a:off x="21107400" y="24307800"/>
            <a:ext cx="1066800" cy="152400"/>
          </a:xfrm>
          <a:prstGeom prst="straightConnector1">
            <a:avLst/>
          </a:prstGeom>
          <a:solidFill>
            <a:srgbClr val="FFFF00">
              <a:alpha val="44000"/>
            </a:srgbClr>
          </a:solidFill>
          <a:ln w="47625" cap="flat" cmpd="sng" algn="ctr">
            <a:solidFill>
              <a:schemeClr val="tx1"/>
            </a:solidFill>
            <a:prstDash val="solid"/>
            <a:round/>
            <a:headEnd type="none" w="med" len="med"/>
            <a:tailEnd type="arrow"/>
          </a:ln>
          <a:effectLst/>
        </p:spPr>
      </p:cxnSp>
      <p:sp>
        <p:nvSpPr>
          <p:cNvPr id="62" name="TextBox 61"/>
          <p:cNvSpPr txBox="1"/>
          <p:nvPr/>
        </p:nvSpPr>
        <p:spPr>
          <a:xfrm>
            <a:off x="20116800" y="23393400"/>
            <a:ext cx="3505200" cy="461665"/>
          </a:xfrm>
          <a:prstGeom prst="rect">
            <a:avLst/>
          </a:prstGeom>
          <a:noFill/>
        </p:spPr>
        <p:txBody>
          <a:bodyPr wrap="square" rtlCol="0">
            <a:spAutoFit/>
          </a:bodyPr>
          <a:lstStyle/>
          <a:p>
            <a:r>
              <a:rPr lang="en-US" sz="2400" dirty="0" smtClean="0"/>
              <a:t>“SURGE” or BRANCH-b</a:t>
            </a:r>
            <a:endParaRPr lang="en-US" sz="2400" dirty="0"/>
          </a:p>
        </p:txBody>
      </p:sp>
      <p:cxnSp>
        <p:nvCxnSpPr>
          <p:cNvPr id="65" name="Straight Arrow Connector 64"/>
          <p:cNvCxnSpPr/>
          <p:nvPr/>
        </p:nvCxnSpPr>
        <p:spPr bwMode="auto">
          <a:xfrm rot="5400000">
            <a:off x="18592800" y="25222200"/>
            <a:ext cx="1066800" cy="152400"/>
          </a:xfrm>
          <a:prstGeom prst="straightConnector1">
            <a:avLst/>
          </a:prstGeom>
          <a:solidFill>
            <a:srgbClr val="FFFF00">
              <a:alpha val="44000"/>
            </a:srgbClr>
          </a:solidFill>
          <a:ln w="47625" cap="flat" cmpd="sng" algn="ctr">
            <a:solidFill>
              <a:schemeClr val="tx1"/>
            </a:solidFill>
            <a:prstDash val="solid"/>
            <a:round/>
            <a:headEnd type="none" w="med" len="med"/>
            <a:tailEnd type="arrow"/>
          </a:ln>
          <a:effectLst/>
        </p:spPr>
      </p:cxnSp>
      <p:sp>
        <p:nvSpPr>
          <p:cNvPr id="66" name="TextBox 65"/>
          <p:cNvSpPr txBox="1"/>
          <p:nvPr/>
        </p:nvSpPr>
        <p:spPr>
          <a:xfrm>
            <a:off x="17602200" y="24307800"/>
            <a:ext cx="3505200" cy="461665"/>
          </a:xfrm>
          <a:prstGeom prst="rect">
            <a:avLst/>
          </a:prstGeom>
          <a:noFill/>
        </p:spPr>
        <p:txBody>
          <a:bodyPr wrap="square" rtlCol="0">
            <a:spAutoFit/>
          </a:bodyPr>
          <a:lstStyle/>
          <a:p>
            <a:r>
              <a:rPr lang="en-US" sz="2400" dirty="0" smtClean="0"/>
              <a:t>“FRONT” or BRANCH-a</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44000"/>
          </a:srgbClr>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438785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alpha val="44000"/>
          </a:srgbClr>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438785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
  <TotalTime>34470</TotalTime>
  <Pages>1</Pages>
  <Words>1796</Words>
  <Application>Microsoft Office PowerPoint</Application>
  <PresentationFormat>Custom</PresentationFormat>
  <Paragraphs>100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yod</dc:creator>
  <cp:lastModifiedBy>gchintzo</cp:lastModifiedBy>
  <cp:revision>1296</cp:revision>
  <cp:lastPrinted>1998-04-23T15:09:48Z</cp:lastPrinted>
  <dcterms:created xsi:type="dcterms:W3CDTF">1998-03-03T17:19:34Z</dcterms:created>
  <dcterms:modified xsi:type="dcterms:W3CDTF">2012-06-07T07:38:48Z</dcterms:modified>
</cp:coreProperties>
</file>