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1.png" ContentType="image/png"/>
  <Override PartName="/ppt/media/image7.png" ContentType="image/png"/>
  <Override PartName="/ppt/media/image3.png" ContentType="image/png"/>
  <Override PartName="/ppt/media/image22.png" ContentType="image/png"/>
  <Override PartName="/ppt/media/image16.png" ContentType="image/png"/>
  <Override PartName="/ppt/media/image12.png" ContentType="image/png"/>
  <Override PartName="/ppt/media/image8.png" ContentType="image/png"/>
  <Override PartName="/ppt/media/image4.png" ContentType="image/png"/>
  <Override PartName="/ppt/media/image23.png" ContentType="image/png"/>
  <Override PartName="/ppt/media/image17.png" ContentType="image/png"/>
  <Override PartName="/ppt/media/image13.png" ContentType="image/png"/>
  <Override PartName="/ppt/media/image26.emf" ContentType="image/x-emf"/>
  <Override PartName="/ppt/media/image9.png" ContentType="image/png"/>
  <Override PartName="/ppt/media/image5.png" ContentType="image/png"/>
  <Override PartName="/ppt/media/image24.png" ContentType="image/png"/>
  <Override PartName="/ppt/media/image1.png" ContentType="image/png"/>
  <Override PartName="/ppt/media/image20.png" ContentType="image/png"/>
  <Override PartName="/ppt/media/image18.png" ContentType="image/png"/>
  <Override PartName="/ppt/media/image14.png" ContentType="image/png"/>
  <Override PartName="/ppt/media/image10.png" ContentType="image/png"/>
  <Override PartName="/ppt/media/image6.png" ContentType="image/png"/>
  <Override PartName="/ppt/media/image25.png" ContentType="image/png"/>
  <Override PartName="/ppt/media/image2.png" ContentType="image/png"/>
  <Override PartName="/ppt/media/image21.png" ContentType="image/png"/>
  <Override PartName="/ppt/media/image19.png" ContentType="image/png"/>
  <Override PartName="/ppt/media/image15.png" ContentType="image/pn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43.xml" ContentType="application/vnd.openxmlformats-officedocument.presentationml.slide+xml"/>
  <Override PartName="/ppt/slides/slide27.xml" ContentType="application/vnd.openxmlformats-officedocument.presentationml.slide+xml"/>
  <Override PartName="/ppt/slides/slide5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45.xml" ContentType="application/vnd.openxmlformats-officedocument.presentationml.slide+xml"/>
  <Override PartName="/ppt/slides/slide20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47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40.xml" ContentType="application/vnd.openxmlformats-officedocument.presentationml.slide+xml"/>
  <Override PartName="/ppt/slides/slide49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_rels/slide10.xml.rels" ContentType="application/vnd.openxmlformats-package.relationships+xml"/>
  <Override PartName="/ppt/slides/_rels/slide29.xml.rels" ContentType="application/vnd.openxmlformats-package.relationships+xml"/>
  <Override PartName="/ppt/slides/_rels/slide7.xml.rels" ContentType="application/vnd.openxmlformats-package.relationships+xml"/>
  <Override PartName="/ppt/slides/_rels/slide48.xml.rels" ContentType="application/vnd.openxmlformats-package.relationships+xml"/>
  <Override PartName="/ppt/slides/_rels/slide27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46.xml.rels" ContentType="application/vnd.openxmlformats-package.relationships+xml"/>
  <Override PartName="/ppt/slides/_rels/slide18.xml.rels" ContentType="application/vnd.openxmlformats-package.relationships+xml"/>
  <Override PartName="/ppt/slides/_rels/slide53.xml.rels" ContentType="application/vnd.openxmlformats-package.relationships+xml"/>
  <Override PartName="/ppt/slides/_rels/slide37.xml.rels" ContentType="application/vnd.openxmlformats-package.relationships+xml"/>
  <Override PartName="/ppt/slides/_rels/slide44.xml.rels" ContentType="application/vnd.openxmlformats-package.relationships+xml"/>
  <Override PartName="/ppt/slides/_rels/slide16.xml.rels" ContentType="application/vnd.openxmlformats-package.relationships+xml"/>
  <Override PartName="/ppt/slides/_rels/slide35.xml.rels" ContentType="application/vnd.openxmlformats-package.relationships+xml"/>
  <Override PartName="/ppt/slides/_rels/slide42.xml.rels" ContentType="application/vnd.openxmlformats-package.relationships+xml"/>
  <Override PartName="/ppt/slides/_rels/slide14.xml.rels" ContentType="application/vnd.openxmlformats-package.relationships+xml"/>
  <Override PartName="/ppt/slides/_rels/slide26.xml.rels" ContentType="application/vnd.openxmlformats-package.relationships+xml"/>
  <Override PartName="/ppt/slides/_rels/slide33.xml.rels" ContentType="application/vnd.openxmlformats-package.relationships+xml"/>
  <Override PartName="/ppt/slides/_rels/slide40.xml.rels" ContentType="application/vnd.openxmlformats-package.relationships+xml"/>
  <Override PartName="/ppt/slides/_rels/slide24.xml.rels" ContentType="application/vnd.openxmlformats-package.relationships+xml"/>
  <Override PartName="/ppt/slides/_rels/slide31.xml.rels" ContentType="application/vnd.openxmlformats-package.relationships+xml"/>
  <Override PartName="/ppt/slides/_rels/slide2.xml.rels" ContentType="application/vnd.openxmlformats-package.relationships+xml"/>
  <Override PartName="/ppt/slides/_rels/slide50.xml.rels" ContentType="application/vnd.openxmlformats-package.relationships+xml"/>
  <Override PartName="/ppt/slides/_rels/slide22.xml.rels" ContentType="application/vnd.openxmlformats-package.relationships+xml"/>
  <Override PartName="/ppt/slides/_rels/slide13.xml.rels" ContentType="application/vnd.openxmlformats-package.relationships+xml"/>
  <Override PartName="/ppt/slides/_rels/slide20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49.xml.rels" ContentType="application/vnd.openxmlformats-package.relationships+xml"/>
  <Override PartName="/ppt/slides/_rels/slide28.xml.rels" ContentType="application/vnd.openxmlformats-package.relationships+xml"/>
  <Override PartName="/ppt/slides/_rels/slide6.xml.rels" ContentType="application/vnd.openxmlformats-package.relationships+xml"/>
  <Override PartName="/ppt/slides/_rels/slide19.xml.rels" ContentType="application/vnd.openxmlformats-package.relationships+xml"/>
  <Override PartName="/ppt/slides/_rels/slide47.xml.rels" ContentType="application/vnd.openxmlformats-package.relationships+xml"/>
  <Override PartName="/ppt/slides/_rels/slide38.xml.rels" ContentType="application/vnd.openxmlformats-package.relationships+xml"/>
  <Override PartName="/ppt/slides/_rels/slide45.xml.rels" ContentType="application/vnd.openxmlformats-package.relationships+xml"/>
  <Override PartName="/ppt/slides/_rels/slide4.xml.rels" ContentType="application/vnd.openxmlformats-package.relationships+xml"/>
  <Override PartName="/ppt/slides/_rels/slide17.xml.rels" ContentType="application/vnd.openxmlformats-package.relationships+xml"/>
  <Override PartName="/ppt/slides/_rels/slide52.xml.rels" ContentType="application/vnd.openxmlformats-package.relationships+xml"/>
  <Override PartName="/ppt/slides/_rels/slide36.xml.rels" ContentType="application/vnd.openxmlformats-package.relationships+xml"/>
  <Override PartName="/ppt/slides/_rels/slide43.xml.rels" ContentType="application/vnd.openxmlformats-package.relationships+xml"/>
  <Override PartName="/ppt/slides/_rels/slide15.xml.rels" ContentType="application/vnd.openxmlformats-package.relationships+xml"/>
  <Override PartName="/ppt/slides/_rels/slide34.xml.rels" ContentType="application/vnd.openxmlformats-package.relationships+xml"/>
  <Override PartName="/ppt/slides/_rels/slide41.xml.rels" ContentType="application/vnd.openxmlformats-package.relationships+xml"/>
  <Override PartName="/ppt/slides/_rels/slide25.xml.rels" ContentType="application/vnd.openxmlformats-package.relationships+xml"/>
  <Override PartName="/ppt/slides/_rels/slide32.xml.rels" ContentType="application/vnd.openxmlformats-package.relationships+xml"/>
  <Override PartName="/ppt/slides/_rels/slide3.xml.rels" ContentType="application/vnd.openxmlformats-package.relationships+xml"/>
  <Override PartName="/ppt/slides/_rels/slide51.xml.rels" ContentType="application/vnd.openxmlformats-package.relationships+xml"/>
  <Override PartName="/ppt/slides/_rels/slide23.xml.rels" ContentType="application/vnd.openxmlformats-package.relationships+xml"/>
  <Override PartName="/ppt/slides/_rels/slide30.xml.rels" ContentType="application/vnd.openxmlformats-package.relationships+xml"/>
  <Override PartName="/ppt/slides/_rels/slide1.xml.rels" ContentType="application/vnd.openxmlformats-package.relationships+xml"/>
  <Override PartName="/ppt/slides/_rels/slide21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slide17.xml" ContentType="application/vnd.openxmlformats-officedocument.presentationml.slide+xml"/>
  <Override PartName="/ppt/slides/slide4.xml" ContentType="application/vnd.openxmlformats-officedocument.presentationml.slide+xml"/>
  <Override PartName="/ppt/slides/slide42.xml" ContentType="application/vnd.openxmlformats-officedocument.presentationml.slide+xml"/>
  <Override PartName="/ppt/slides/slide26.xml" ContentType="application/vnd.openxmlformats-officedocument.presentationml.slide+xml"/>
  <Override PartName="/ppt/slides/slide51.xml" ContentType="application/vnd.openxmlformats-officedocument.presentationml.slide+xml"/>
  <Override PartName="/ppt/slides/slide10.xml" ContentType="application/vnd.openxmlformats-officedocument.presentationml.slide+xml"/>
  <Override PartName="/ppt/slides/slide35.xml" ContentType="application/vnd.openxmlformats-officedocument.presentationml.slide+xml"/>
  <Override PartName="/ppt/slides/slide19.xml" ContentType="application/vnd.openxmlformats-officedocument.presentationml.slide+xml"/>
  <Override PartName="/ppt/slides/slide6.xml" ContentType="application/vnd.openxmlformats-officedocument.presentationml.slide+xml"/>
  <Override PartName="/ppt/slides/slide44.xml" ContentType="application/vnd.openxmlformats-officedocument.presentationml.slide+xml"/>
  <Override PartName="/ppt/slides/slide28.xml" ContentType="application/vnd.openxmlformats-officedocument.presentationml.slide+xml"/>
  <Override PartName="/ppt/slides/slide53.xml" ContentType="application/vnd.openxmlformats-officedocument.presentationml.slide+xml"/>
  <Override PartName="/ppt/slides/slide12.xml" ContentType="application/vnd.openxmlformats-officedocument.presentationml.slide+xml"/>
  <Override PartName="/ppt/slides/slide37.xml" ContentType="application/vnd.openxmlformats-officedocument.presentationml.slide+xml"/>
  <Override PartName="/ppt/slides/slide8.xml" ContentType="application/vnd.openxmlformats-officedocument.presentationml.slide+xml"/>
  <Override PartName="/ppt/slides/slide21.xml" ContentType="application/vnd.openxmlformats-officedocument.presentationml.slide+xml"/>
  <Override PartName="/ppt/slides/slide46.xml" ContentType="application/vnd.openxmlformats-officedocument.presentationml.slide+xml"/>
  <Override PartName="/ppt/slides/slide30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48.xml" ContentType="application/vnd.openxmlformats-officedocument.presentationml.slide+xml"/>
  <Override PartName="/ppt/slides/slide32.xml" ContentType="application/vnd.openxmlformats-officedocument.presentationml.slide+xml"/>
  <Override PartName="/ppt/slides/slide16.xml" ContentType="application/vnd.openxmlformats-officedocument.presentationml.slide+xml"/>
  <Override PartName="/ppt/slides/slide3.xml" ContentType="application/vnd.openxmlformats-officedocument.presentationml.slide+xml"/>
  <Override PartName="/ppt/slides/slide41.xml" ContentType="application/vnd.openxmlformats-officedocument.presentationml.slide+xml"/>
  <Override PartName="/ppt/slides/slide25.xml" ContentType="application/vnd.openxmlformats-officedocument.presentationml.slide+xml"/>
  <Override PartName="/ppt/slides/slide50.xml" ContentType="application/vnd.openxmlformats-officedocument.presentationml.slide+xml"/>
  <Override PartName="/ppt/slides/slide34.xml" ContentType="application/vnd.openxmlformats-officedocument.presentationml.slide+xml"/>
  <Override PartName="/ppt/slides/slide18.xml" ContentType="application/vnd.openxmlformats-officedocument.presentationml.slide+xml"/>
  <Override PartName="/ppt/slides/slide5.xml" ContentType="application/vnd.openxmlformats-officedocument.presentationml.slid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887004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9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8870040" cy="438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9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88696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 sz="1400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US" sz="1400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A1615100-21F1-4111-B1F1-41D1D1D11161}" type="slidenum">
              <a:rPr lang="en-US" sz="1400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5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slideLayout" Target="../slideLayouts/slideLayout5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slideLayout" Target="../slideLayouts/slideLayout5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image" Target="../media/image26.emf"/><Relationship Id="rId2" Type="http://schemas.openxmlformats.org/officeDocument/2006/relationships/slideLayout" Target="../slideLayouts/slideLayout3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504000" y="334440"/>
            <a:ext cx="9071640" cy="2500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Understanding the Evolution and Propagation of Coronal Mass Ejections and Driven Shock Waves in the Interplanetary Space</a:t>
            </a:r>
            <a:endParaRPr/>
          </a:p>
        </p:txBody>
      </p:sp>
      <p:sp>
        <p:nvSpPr>
          <p:cNvPr id="38" name="TextShape 2"/>
          <p:cNvSpPr txBox="1"/>
          <p:nvPr/>
        </p:nvSpPr>
        <p:spPr>
          <a:xfrm>
            <a:off x="504000" y="2377440"/>
            <a:ext cx="8870040" cy="50137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  <a:p>
            <a:pPr algn="ctr"/>
            <a:endParaRPr/>
          </a:p>
          <a:p>
            <a:pPr algn="ctr"/>
            <a:r>
              <a:rPr lang="en-US" sz="3200"/>
              <a:t>Phillip Hess</a:t>
            </a:r>
            <a:endParaRPr/>
          </a:p>
          <a:p>
            <a:pPr algn="ctr"/>
            <a:endParaRPr/>
          </a:p>
          <a:p>
            <a:pPr algn="ctr"/>
            <a:r>
              <a:rPr lang="en-US" sz="3200"/>
              <a:t>Advisor:</a:t>
            </a:r>
            <a:endParaRPr/>
          </a:p>
          <a:p>
            <a:pPr algn="ctr"/>
            <a:r>
              <a:rPr lang="en-US" sz="3200"/>
              <a:t>Dr. Jie Zhang</a:t>
            </a:r>
            <a:endParaRPr/>
          </a:p>
          <a:p>
            <a:pPr algn="ctr"/>
            <a:endParaRPr/>
          </a:p>
          <a:p>
            <a:pPr algn="ctr"/>
            <a:r>
              <a:rPr lang="en-US" sz="3200"/>
              <a:t>Committee Members: Dr. Robert Weigel, Dr. Arthur Poland, Dr. Chi Yang, Dr. Dusan Odstrcil</a:t>
            </a:r>
            <a:endParaRPr/>
          </a:p>
          <a:p>
            <a:pPr algn="ctr"/>
            <a:endParaRPr/>
          </a:p>
          <a:p>
            <a:pPr algn="ctr"/>
            <a:r>
              <a:rPr lang="en-US" sz="3200"/>
              <a:t>10/24/2013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1702440" y="6328800"/>
            <a:ext cx="6675120" cy="34632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/>
              <a:t>Wood et al. (2012)</a:t>
            </a:r>
            <a:endParaRPr/>
          </a:p>
        </p:txBody>
      </p:sp>
      <p:pic>
        <p:nvPicPr>
          <p:cNvPr descr="" id="57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611000" y="1270080"/>
            <a:ext cx="6858000" cy="5020200"/>
          </a:xfrm>
          <a:prstGeom prst="rect">
            <a:avLst/>
          </a:prstGeom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1) CME Propagation-Questions</a:t>
            </a:r>
            <a:endParaRPr/>
          </a:p>
        </p:txBody>
      </p:sp>
      <p:sp>
        <p:nvSpPr>
          <p:cNvPr id="59" name="TextShape 2"/>
          <p:cNvSpPr txBox="1"/>
          <p:nvPr/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What forces govern CME propagation in different regimes?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If CME motion is strongly influenced by the solar wind, what specifically determines this relationship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The ideal shape of a CME near the Sun is well understood, but how does this shape evolve in the interplanetary space?</a:t>
            </a:r>
            <a:endParaRPr/>
          </a:p>
        </p:txBody>
      </p:sp>
    </p:spTree>
  </p:cSld>
  <p:timing>
    <p:tnLst>
      <p:par>
        <p:cTn dur="indefinite" id="9" nodeType="tmRoot" restart="never">
          <p:childTnLst>
            <p:seq>
              <p:cTn id="1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2) CME Driven Shocks- Introduction</a:t>
            </a:r>
            <a:endParaRPr/>
          </a:p>
        </p:txBody>
      </p:sp>
      <p:sp>
        <p:nvSpPr>
          <p:cNvPr id="61" name="TextShape 2"/>
          <p:cNvSpPr txBox="1"/>
          <p:nvPr/>
        </p:nvSpPr>
        <p:spPr>
          <a:xfrm>
            <a:off x="548280" y="1563480"/>
            <a:ext cx="8870040" cy="87782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All CMEs will compress solar wind plasma in front of the flux rope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If a CME is travelling fast enough relative to the solar wind, the front of this compression region will be a fast-mode MHD shock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Shocks are capable of causing space weather effects independent of the CME driver, so understanding their geometry and propagation is important</a:t>
            </a:r>
            <a:endParaRPr/>
          </a:p>
        </p:txBody>
      </p:sp>
    </p:spTree>
  </p:cSld>
  <p:timing>
    <p:tnLst>
      <p:par>
        <p:cTn dur="indefinite" id="11" nodeType="tmRoot" restart="never">
          <p:childTnLst>
            <p:seq>
              <p:cTn id="1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2) CME Driven Shocks-Questions</a:t>
            </a:r>
            <a:endParaRPr/>
          </a:p>
        </p:txBody>
      </p:sp>
      <p:sp>
        <p:nvSpPr>
          <p:cNvPr id="63" name="TextShape 2"/>
          <p:cNvSpPr txBox="1"/>
          <p:nvPr/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What is the complete 3-D structure of the shock?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How much of the shock propagation is determined by the CME driver and how much is independent?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If the shock does become independent of the CME, at what of propagation point does this decoupling occur?</a:t>
            </a:r>
            <a:endParaRPr/>
          </a:p>
        </p:txBody>
      </p:sp>
    </p:spTree>
  </p:cSld>
  <p:timing>
    <p:tnLst>
      <p:par>
        <p:cTn dur="indefinite" id="13" nodeType="tmRoot" restart="never">
          <p:childTnLst>
            <p:seq>
              <p:cTn id="1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1062360" y="5760720"/>
            <a:ext cx="7955280" cy="89496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/>
              <a:t>Corona-Romero et al. (2013)</a:t>
            </a:r>
            <a:endParaRPr/>
          </a:p>
        </p:txBody>
      </p:sp>
      <p:pic>
        <p:nvPicPr>
          <p:cNvPr descr="" id="65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54080" y="2008440"/>
            <a:ext cx="7972200" cy="3543120"/>
          </a:xfrm>
          <a:prstGeom prst="rect">
            <a:avLst/>
          </a:prstGeom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239920" y="1188720"/>
            <a:ext cx="5600520" cy="4619160"/>
          </a:xfrm>
          <a:prstGeom prst="rect">
            <a:avLst/>
          </a:prstGeom>
        </p:spPr>
      </p:pic>
      <p:sp>
        <p:nvSpPr>
          <p:cNvPr id="67" name="TextShape 1"/>
          <p:cNvSpPr txBox="1"/>
          <p:nvPr/>
        </p:nvSpPr>
        <p:spPr>
          <a:xfrm>
            <a:off x="1062360" y="6309360"/>
            <a:ext cx="7955280" cy="34632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/>
              <a:t>Maloney &amp; Gallagher (2011)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New Methodologies</a:t>
            </a:r>
            <a:endParaRPr/>
          </a:p>
        </p:txBody>
      </p:sp>
      <p:sp>
        <p:nvSpPr>
          <p:cNvPr id="69" name="TextShape 2"/>
          <p:cNvSpPr txBox="1"/>
          <p:nvPr/>
        </p:nvSpPr>
        <p:spPr>
          <a:xfrm>
            <a:off x="504000" y="1769040"/>
            <a:ext cx="8870040" cy="579096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Combining of observations allowing improvement in the accuracy of measurement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An unprecedented study of the individual observational features of the total CME-shock structure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An improved physics based model for CME propagation, based on the drag force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 </a:t>
            </a:r>
            <a:r>
              <a:rPr lang="en-US"/>
              <a:t>A determination of the full 3-dimensional shock structure and how it evolves with the CME driver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A new combination of observations, theory and numerical models to perform cross-validation</a:t>
            </a:r>
            <a:endParaRPr/>
          </a:p>
        </p:txBody>
      </p:sp>
    </p:spTree>
  </p:cSld>
  <p:timing>
    <p:tnLst>
      <p:par>
        <p:cTn dur="indefinite" id="15" nodeType="tmRoot" restart="never">
          <p:childTnLst>
            <p:seq>
              <p:cTn id="1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ACE In-Situ Data</a:t>
            </a:r>
            <a:endParaRPr/>
          </a:p>
        </p:txBody>
      </p:sp>
      <p:pic>
        <p:nvPicPr>
          <p:cNvPr descr="" id="7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468360" y="1208520"/>
            <a:ext cx="9143640" cy="5143320"/>
          </a:xfrm>
          <a:prstGeom prst="rect">
            <a:avLst/>
          </a:prstGeom>
        </p:spPr>
      </p:pic>
      <p:sp>
        <p:nvSpPr>
          <p:cNvPr id="72" name="TextShape 2"/>
          <p:cNvSpPr txBox="1"/>
          <p:nvPr/>
        </p:nvSpPr>
        <p:spPr>
          <a:xfrm>
            <a:off x="7772400" y="1616040"/>
            <a:ext cx="1097280" cy="16758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 sz="2800"/>
              <a:t>|B| </a:t>
            </a:r>
            <a:endParaRPr/>
          </a:p>
          <a:p>
            <a:r>
              <a:rPr lang="en-US" sz="2800">
                <a:solidFill>
                  <a:srgbClr val="cccc00"/>
                </a:solidFill>
              </a:rPr>
              <a:t>Bx </a:t>
            </a:r>
            <a:endParaRPr/>
          </a:p>
          <a:p>
            <a:r>
              <a:rPr lang="en-US" sz="2800">
                <a:solidFill>
                  <a:srgbClr val="83caff"/>
                </a:solidFill>
              </a:rPr>
              <a:t>By </a:t>
            </a:r>
            <a:endParaRPr/>
          </a:p>
          <a:p>
            <a:r>
              <a:rPr lang="en-US" sz="2800">
                <a:solidFill>
                  <a:srgbClr val="dc2300"/>
                </a:solidFill>
              </a:rPr>
              <a:t>Bz</a:t>
            </a:r>
            <a:endParaRPr/>
          </a:p>
        </p:txBody>
      </p:sp>
      <p:sp>
        <p:nvSpPr>
          <p:cNvPr id="73" name="TextShape 3"/>
          <p:cNvSpPr txBox="1"/>
          <p:nvPr/>
        </p:nvSpPr>
        <p:spPr>
          <a:xfrm>
            <a:off x="1920240" y="1217160"/>
            <a:ext cx="6766560" cy="346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       </a:t>
            </a:r>
            <a:r>
              <a:rPr lang="en-US"/>
              <a:t>Shock    Flux Rope      </a:t>
            </a:r>
            <a:r>
              <a:rPr lang="en-US"/>
              <a:t>	</a:t>
            </a:r>
            <a:r>
              <a:rPr lang="en-US"/>
              <a:t>	</a:t>
            </a:r>
            <a:r>
              <a:rPr lang="en-US"/>
              <a:t>	</a:t>
            </a:r>
            <a:r>
              <a:rPr lang="en-US"/>
              <a:t>Flux Rope End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ACE In-Situ Data</a:t>
            </a:r>
            <a:endParaRPr/>
          </a:p>
        </p:txBody>
      </p:sp>
      <p:pic>
        <p:nvPicPr>
          <p:cNvPr descr="" id="75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468360" y="1208520"/>
            <a:ext cx="9143640" cy="5143320"/>
          </a:xfrm>
          <a:prstGeom prst="rect">
            <a:avLst/>
          </a:prstGeom>
        </p:spPr>
      </p:pic>
      <p:pic>
        <p:nvPicPr>
          <p:cNvPr descr="" id="76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468360" y="1208520"/>
            <a:ext cx="9143640" cy="5143320"/>
          </a:xfrm>
          <a:prstGeom prst="rect">
            <a:avLst/>
          </a:prstGeom>
        </p:spPr>
      </p:pic>
      <p:sp>
        <p:nvSpPr>
          <p:cNvPr id="77" name="TextShape 2"/>
          <p:cNvSpPr txBox="1"/>
          <p:nvPr/>
        </p:nvSpPr>
        <p:spPr>
          <a:xfrm>
            <a:off x="1920240" y="1217160"/>
            <a:ext cx="6766560" cy="346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       </a:t>
            </a:r>
            <a:r>
              <a:rPr lang="en-US"/>
              <a:t>Shock    Flux Rope      </a:t>
            </a:r>
            <a:r>
              <a:rPr lang="en-US"/>
              <a:t>	</a:t>
            </a:r>
            <a:r>
              <a:rPr lang="en-US"/>
              <a:t>	</a:t>
            </a:r>
            <a:r>
              <a:rPr lang="en-US"/>
              <a:t>	</a:t>
            </a:r>
            <a:r>
              <a:rPr lang="en-US"/>
              <a:t>Flux Rope End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78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382400" y="579600"/>
            <a:ext cx="7315200" cy="5852160"/>
          </a:xfrm>
          <a:prstGeom prst="rect">
            <a:avLst/>
          </a:prstGeom>
        </p:spPr>
      </p:pic>
      <p:sp>
        <p:nvSpPr>
          <p:cNvPr id="79" name="TextShape 1"/>
          <p:cNvSpPr txBox="1"/>
          <p:nvPr/>
        </p:nvSpPr>
        <p:spPr>
          <a:xfrm>
            <a:off x="10800" y="6804360"/>
            <a:ext cx="10058400" cy="60228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/>
              <a:t>.</a:t>
            </a:r>
            <a:endParaRPr/>
          </a:p>
          <a:p>
            <a:pPr algn="ctr"/>
            <a:r>
              <a:rPr lang="en-US"/>
              <a:t>Image obtained from the STEREO Science Center Website at http://stereo-ssc.nascom.nasa.gov</a:t>
            </a:r>
            <a:endParaRPr/>
          </a:p>
        </p:txBody>
      </p:sp>
      <p:sp>
        <p:nvSpPr>
          <p:cNvPr id="80" name="TextShape 2"/>
          <p:cNvSpPr txBox="1"/>
          <p:nvPr/>
        </p:nvSpPr>
        <p:spPr>
          <a:xfrm>
            <a:off x="4844880" y="4608000"/>
            <a:ext cx="1463040" cy="60228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/>
              <a:t>SOHO</a:t>
            </a:r>
            <a:endParaRPr/>
          </a:p>
          <a:p>
            <a:pPr algn="ctr"/>
            <a:r>
              <a:rPr lang="en-US"/>
              <a:t>ACE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Outline</a:t>
            </a:r>
            <a:endParaRPr/>
          </a:p>
        </p:txBody>
      </p:sp>
      <p:sp>
        <p:nvSpPr>
          <p:cNvPr id="40" name="TextShape 2"/>
          <p:cNvSpPr txBox="1"/>
          <p:nvPr/>
        </p:nvSpPr>
        <p:spPr>
          <a:xfrm>
            <a:off x="504000" y="1769040"/>
            <a:ext cx="8870040" cy="56376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Introduction/Background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Dissertation Objectives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CME Propagation and Shock Study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Propagation Intro and Specific Questions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Shock Intro and Specific Questions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Observational Methodologies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The Aerodynamic Drag Model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ENLIL Model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Space Weather Forecasting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Current Models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Forecasting Goals of this Dissertation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Summary and Timeline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2" name="Line 2"/>
          <p:cNvSpPr/>
          <p:nvPr/>
        </p:nvSpPr>
        <p:spPr>
          <a:xfrm>
            <a:off x="1005840" y="6675120"/>
            <a:ext cx="2834640" cy="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83" name="Line 3"/>
          <p:cNvSpPr/>
          <p:nvPr/>
        </p:nvSpPr>
        <p:spPr>
          <a:xfrm flipH="1">
            <a:off x="6309360" y="6675120"/>
            <a:ext cx="2834640" cy="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84" name="TextShape 4"/>
          <p:cNvSpPr txBox="1"/>
          <p:nvPr/>
        </p:nvSpPr>
        <p:spPr>
          <a:xfrm>
            <a:off x="4114800" y="6492240"/>
            <a:ext cx="2011680" cy="34632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/>
              <a:t>Towards Earth</a:t>
            </a:r>
            <a:endParaRPr/>
          </a:p>
        </p:txBody>
      </p:sp>
    </p:spTree>
  </p:cSld>
  <p:timing>
    <p:tnLst>
      <p:par>
        <p:cTn dur="indefinite" id="17" nodeType="tmRoot" restart="never">
          <p:childTnLst>
            <p:seq>
              <p:cTn id="1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Graduated Cylindrical Shell (GCS) Model</a:t>
            </a:r>
            <a:endParaRPr/>
          </a:p>
        </p:txBody>
      </p:sp>
      <p:sp>
        <p:nvSpPr>
          <p:cNvPr id="86" name="TextShape 2"/>
          <p:cNvSpPr txBox="1"/>
          <p:nvPr/>
        </p:nvSpPr>
        <p:spPr>
          <a:xfrm>
            <a:off x="504000" y="1769040"/>
            <a:ext cx="8870040" cy="579096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To utilize observations, some way of obtaining measurements from them is necessary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One such technique is the Graduated Cylindrical Shell (GCS) model (Thernisien 2006, 2009)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This model assumes the geometry of the CME to be a “croissant”, with an exact shape a function of six free parameters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Propagation Longitude and Latitude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Tilt Angle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Width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Aspect Ratio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Height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 lvl="1">
              <a:buSzPct val="75000"/>
              <a:buFont typeface="StarSymbol"/>
              <a:buChar char=""/>
            </a:pP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8" name="TextShape 2"/>
          <p:cNvSpPr txBox="1"/>
          <p:nvPr/>
        </p:nvSpPr>
        <p:spPr>
          <a:xfrm>
            <a:off x="1656000" y="5432760"/>
            <a:ext cx="2035440" cy="60228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/>
              <a:t>STEREO-A COR2</a:t>
            </a:r>
            <a:endParaRPr/>
          </a:p>
          <a:p>
            <a:pPr algn="ctr"/>
            <a:r>
              <a:rPr lang="en-US"/>
              <a:t>17:54 UT</a:t>
            </a:r>
            <a:endParaRPr/>
          </a:p>
        </p:txBody>
      </p:sp>
      <p:sp>
        <p:nvSpPr>
          <p:cNvPr id="89" name="TextShape 3"/>
          <p:cNvSpPr txBox="1"/>
          <p:nvPr/>
        </p:nvSpPr>
        <p:spPr>
          <a:xfrm>
            <a:off x="6126480" y="5432760"/>
            <a:ext cx="2047680" cy="60228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/>
              <a:t>STEREO-B COR2</a:t>
            </a:r>
            <a:endParaRPr/>
          </a:p>
          <a:p>
            <a:pPr algn="ctr"/>
            <a:r>
              <a:rPr lang="en-US"/>
              <a:t>17:54 UT</a:t>
            </a:r>
            <a:endParaRPr/>
          </a:p>
        </p:txBody>
      </p:sp>
      <p:sp>
        <p:nvSpPr>
          <p:cNvPr id="90" name="TextShape 4"/>
          <p:cNvSpPr txBox="1"/>
          <p:nvPr/>
        </p:nvSpPr>
        <p:spPr>
          <a:xfrm>
            <a:off x="4459680" y="5432760"/>
            <a:ext cx="1209600" cy="60228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/>
              <a:t>SOHO C2</a:t>
            </a:r>
            <a:endParaRPr/>
          </a:p>
          <a:p>
            <a:pPr algn="ctr"/>
            <a:r>
              <a:rPr lang="en-US"/>
              <a:t>17:54 UT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Jmaps</a:t>
            </a:r>
            <a:endParaRPr/>
          </a:p>
        </p:txBody>
      </p:sp>
      <p:sp>
        <p:nvSpPr>
          <p:cNvPr id="92" name="TextShape 2"/>
          <p:cNvSpPr txBox="1"/>
          <p:nvPr/>
        </p:nvSpPr>
        <p:spPr>
          <a:xfrm>
            <a:off x="504000" y="1769040"/>
            <a:ext cx="4328280" cy="5911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A Jmap is a time-elongation plot obtained by stacking slits of pixels at a given latitude over many time steps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Using geometric corrections, these can give height measurements from the Sun to the Earth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Aerodynamic Drag Model</a:t>
            </a:r>
            <a:endParaRPr/>
          </a:p>
        </p:txBody>
      </p:sp>
      <p:sp>
        <p:nvSpPr>
          <p:cNvPr id="94" name="TextShape 2"/>
          <p:cNvSpPr txBox="1"/>
          <p:nvPr/>
        </p:nvSpPr>
        <p:spPr>
          <a:xfrm>
            <a:off x="504000" y="1769040"/>
            <a:ext cx="8870040" cy="579096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Unlike other purely empirical models, drag model is based in physics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The main assumption of the drag model is that CME propagation is almost completely dominated by the drag force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A CME has an initial speed and is gradually declined to the solar wind speed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95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996840" y="1432440"/>
            <a:ext cx="8086320" cy="4695480"/>
          </a:xfrm>
          <a:prstGeom prst="rect">
            <a:avLst/>
          </a:prstGeom>
        </p:spPr>
      </p:pic>
      <p:sp>
        <p:nvSpPr>
          <p:cNvPr id="96" name="TextShape 1"/>
          <p:cNvSpPr txBox="1"/>
          <p:nvPr/>
        </p:nvSpPr>
        <p:spPr>
          <a:xfrm>
            <a:off x="1371600" y="6400800"/>
            <a:ext cx="7498080" cy="34632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/>
              <a:t>Vrsnak et al. (2013)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Aerodynamic Drag Model: Equations</a:t>
            </a:r>
            <a:endParaRPr/>
          </a:p>
        </p:txBody>
      </p:sp>
      <p:sp>
        <p:nvSpPr>
          <p:cNvPr id="98" name="TextShape 2"/>
          <p:cNvSpPr txBox="1"/>
          <p:nvPr/>
        </p:nvSpPr>
        <p:spPr>
          <a:xfrm>
            <a:off x="504000" y="1769040"/>
            <a:ext cx="8870040" cy="579096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>
                <a:latin typeface="Arial"/>
                <a:ea typeface="Arial"/>
              </a:rPr>
              <a:t>v</a:t>
            </a:r>
            <a:r>
              <a:rPr lang="en-US">
                <a:latin typeface="Arial"/>
                <a:ea typeface="Arial"/>
              </a:rPr>
              <a:t>0 </a:t>
            </a:r>
            <a:r>
              <a:rPr lang="en-US">
                <a:latin typeface="Arial"/>
                <a:ea typeface="Arial"/>
              </a:rPr>
              <a:t>and r</a:t>
            </a:r>
            <a:r>
              <a:rPr lang="en-US">
                <a:latin typeface="Arial"/>
                <a:ea typeface="Arial"/>
              </a:rPr>
              <a:t>0</a:t>
            </a:r>
            <a:r>
              <a:rPr lang="en-US">
                <a:latin typeface="Arial"/>
                <a:ea typeface="Arial"/>
              </a:rPr>
              <a:t> can be fairly easily determined from observations and  v</a:t>
            </a:r>
            <a:r>
              <a:rPr lang="en-US">
                <a:latin typeface="Arial"/>
                <a:ea typeface="Arial"/>
              </a:rPr>
              <a:t>sw</a:t>
            </a:r>
            <a:r>
              <a:rPr lang="en-US">
                <a:latin typeface="Arial"/>
                <a:ea typeface="Arial"/>
              </a:rPr>
              <a:t> can be obtained from models or ACE observations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>
                <a:latin typeface="Arial"/>
                <a:ea typeface="Arial"/>
              </a:rPr>
              <a:t>The most significant unknown is the drag parameter </a:t>
            </a:r>
            <a:r>
              <a:rPr lang="en-US">
                <a:latin typeface="Arial"/>
                <a:ea typeface="Arial"/>
              </a:rPr>
              <a:t>γ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ENLIL Model</a:t>
            </a:r>
            <a:endParaRPr/>
          </a:p>
        </p:txBody>
      </p:sp>
      <p:sp>
        <p:nvSpPr>
          <p:cNvPr id="100" name="TextShape 2"/>
          <p:cNvSpPr txBox="1"/>
          <p:nvPr/>
        </p:nvSpPr>
        <p:spPr>
          <a:xfrm>
            <a:off x="548280" y="1280160"/>
            <a:ext cx="8870040" cy="64922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We have improved observations and techniques for interpreting them, but they are still limited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To validate the observational work with a more global data set the MHD model ENLIL (Odstrcil et al. 1996) will be used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I will apply the same techniques to the model data as the observations and compare results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I will also visualize the output and compare to observations and GCS to cross validate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Since ENLIL also models the ambient solar wind, it is useful for obtaining information upstream of the CME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</p:txBody>
      </p:sp>
    </p:spTree>
  </p:cSld>
  <p:timing>
    <p:tnLst>
      <p:par>
        <p:cTn dur="indefinite" id="19" nodeType="tmRoot" restart="never">
          <p:childTnLst>
            <p:seq>
              <p:cTn id="2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Space Weather</a:t>
            </a:r>
            <a:endParaRPr/>
          </a:p>
        </p:txBody>
      </p:sp>
      <p:sp>
        <p:nvSpPr>
          <p:cNvPr id="42" name="TextShape 2"/>
          <p:cNvSpPr txBox="1"/>
          <p:nvPr/>
        </p:nvSpPr>
        <p:spPr>
          <a:xfrm>
            <a:off x="504000" y="1563480"/>
            <a:ext cx="8870040" cy="675756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 sz="3400"/>
              <a:t>“</a:t>
            </a:r>
            <a:r>
              <a:rPr lang="en-US" sz="3400"/>
              <a:t>'Space weather' describes the conditions in space that affect Earth and technological systems. Our space weather is a consequence of the behavior of the sun, the nature of Earth's magnetic field and atmosphere, and our location in the solar system”-Space Weather: A Research Perspective (1997)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 sz="3400"/>
              <a:t>Under normal conditions, the Earth is protected from the Solar Wind by its magnetic field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 sz="3400"/>
              <a:t>Only under conditions where the IMF has a strong southward component is the magnetosphere opened to allow energy from the solar wind inside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2754000" y="6629760"/>
            <a:ext cx="4572000" cy="48672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 sz="2800"/>
              <a:t>HI-1</a:t>
            </a:r>
            <a:endParaRPr/>
          </a:p>
        </p:txBody>
      </p:sp>
      <p:sp>
        <p:nvSpPr>
          <p:cNvPr id="103" name="TextShape 2"/>
          <p:cNvSpPr txBox="1"/>
          <p:nvPr/>
        </p:nvSpPr>
        <p:spPr>
          <a:xfrm>
            <a:off x="0" y="0"/>
            <a:ext cx="2194560" cy="6007320"/>
          </a:xfrm>
          <a:prstGeom prst="rect">
            <a:avLst/>
          </a:prstGeom>
        </p:spPr>
        <p:txBody>
          <a:bodyPr bIns="45000" lIns="90000" rIns="90000" tIns="45000" wrap="none"/>
          <a:p>
            <a:endParaRPr/>
          </a:p>
          <a:p>
            <a:r>
              <a:rPr lang="en-US" sz="2600"/>
              <a:t>Background Subtracted</a:t>
            </a:r>
            <a:endParaRPr/>
          </a:p>
          <a:p>
            <a:r>
              <a:rPr lang="en-US" sz="2600"/>
              <a:t>Density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r>
              <a:rPr lang="en-US" sz="2600"/>
              <a:t>Observation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r>
              <a:rPr lang="en-US" sz="2600"/>
              <a:t>Total Density</a:t>
            </a:r>
            <a:endParaRPr/>
          </a:p>
          <a:p>
            <a:r>
              <a:rPr lang="en-US" sz="2600"/>
              <a:t>(Normalized by r</a:t>
            </a:r>
            <a:r>
              <a:rPr lang="en-US" sz="2600"/>
              <a:t>2</a:t>
            </a:r>
            <a:r>
              <a:rPr lang="en-US" sz="2600"/>
              <a:t>)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Plan for Addressing Questions</a:t>
            </a:r>
            <a:endParaRPr/>
          </a:p>
        </p:txBody>
      </p:sp>
      <p:sp>
        <p:nvSpPr>
          <p:cNvPr id="105" name="TextShape 2"/>
          <p:cNvSpPr txBox="1"/>
          <p:nvPr/>
        </p:nvSpPr>
        <p:spPr>
          <a:xfrm>
            <a:off x="504000" y="1769040"/>
            <a:ext cx="8870040" cy="61862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A large number of well observed events (~10-15) will be studied in detail with all the tools at my disposal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The drag model will be used to fit the events and confirm that it matches observations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The drag model will also be used to fit ENLIL output to see if the two are consistent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Instead of fitting one front, both will be studied equally to understand how they independently propagate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Using the 3 observational viewpoints as well as the more global resolution of ENLIL, a model function for describing the full shape of the shock will be determined</a:t>
            </a:r>
            <a:endParaRPr/>
          </a:p>
        </p:txBody>
      </p:sp>
    </p:spTree>
  </p:cSld>
  <p:timing>
    <p:tnLst>
      <p:par>
        <p:cTn dur="indefinite" id="21" nodeType="tmRoot" restart="never">
          <p:childTnLst>
            <p:seq>
              <p:cTn id="2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3) Realtime Prediction-Introduction</a:t>
            </a:r>
            <a:endParaRPr/>
          </a:p>
        </p:txBody>
      </p:sp>
      <p:sp>
        <p:nvSpPr>
          <p:cNvPr id="107" name="TextShape 2"/>
          <p:cNvSpPr txBox="1"/>
          <p:nvPr/>
        </p:nvSpPr>
        <p:spPr>
          <a:xfrm>
            <a:off x="504000" y="1769040"/>
            <a:ext cx="8870040" cy="579096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For practical purposes, forecasting is one of the most important topics of space weather research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The goal of a CME prediction model is to accurately predict the arrival of the CME at the Earth as quickly as possible after eruption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>
                <a:latin typeface="Arial"/>
                <a:ea typeface="Arial"/>
              </a:rPr>
              <a:t>Current models are either purely empirical (Gopalswamy et al 2005) or use empirical, average terms in physics based models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>
                <a:latin typeface="Arial"/>
                <a:ea typeface="Arial"/>
              </a:rPr>
              <a:t>Accuracy of most models is still  &gt; 10 hrs for predictions made soon after eruption </a:t>
            </a:r>
            <a:endParaRPr/>
          </a:p>
        </p:txBody>
      </p:sp>
    </p:spTree>
  </p:cSld>
  <p:timing>
    <p:tnLst>
      <p:par>
        <p:cTn dur="indefinite" id="23" nodeType="tmRoot" restart="never">
          <p:childTnLst>
            <p:seq>
              <p:cTn id="2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08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382400" y="2024280"/>
            <a:ext cx="7315200" cy="3511440"/>
          </a:xfrm>
          <a:prstGeom prst="rect">
            <a:avLst/>
          </a:prstGeom>
        </p:spPr>
      </p:pic>
      <p:sp>
        <p:nvSpPr>
          <p:cNvPr id="109" name="TextShape 1"/>
          <p:cNvSpPr txBox="1"/>
          <p:nvPr/>
        </p:nvSpPr>
        <p:spPr>
          <a:xfrm>
            <a:off x="1702440" y="5760720"/>
            <a:ext cx="6675120" cy="34632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/>
              <a:t>Gopalswamy et al (2005)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3) Realtime Prediction- Questions</a:t>
            </a:r>
            <a:endParaRPr/>
          </a:p>
        </p:txBody>
      </p:sp>
      <p:sp>
        <p:nvSpPr>
          <p:cNvPr id="111" name="TextShape 2"/>
          <p:cNvSpPr txBox="1"/>
          <p:nvPr/>
        </p:nvSpPr>
        <p:spPr>
          <a:xfrm>
            <a:off x="504000" y="1769040"/>
            <a:ext cx="8870040" cy="62776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Is there a physics-based model that can do a better job of predicting CME transit times?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Can I use a combination of data and models to use specific input parameters for each CME eruption rather than average values from all events?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Can I get the model accurate enough that within just a few hours of CME eruption I can improve upon the existing accuracy of models?</a:t>
            </a:r>
            <a:endParaRPr/>
          </a:p>
        </p:txBody>
      </p:sp>
    </p:spTree>
  </p:cSld>
  <p:timing>
    <p:tnLst>
      <p:par>
        <p:cTn dur="indefinite" id="25" nodeType="tmRoot" restart="never">
          <p:childTnLst>
            <p:seq>
              <p:cTn id="2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3) Realtime Prediction-Addressing the Questions</a:t>
            </a:r>
            <a:endParaRPr/>
          </a:p>
        </p:txBody>
      </p:sp>
      <p:sp>
        <p:nvSpPr>
          <p:cNvPr id="113" name="TextShape 2"/>
          <p:cNvSpPr txBox="1"/>
          <p:nvPr/>
        </p:nvSpPr>
        <p:spPr>
          <a:xfrm>
            <a:off x="504000" y="1769040"/>
            <a:ext cx="8870040" cy="579096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I will use the drag model on prior events to get a better understanding of how the different solar wind and CME parameters control propagation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With this improved forecasting model, I will use a combination of ENLIL and observational data to try and determine the solar wind environment a CME is going to interact with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I will determine the initial CME speed from observations as quickly as I can get them after eruption</a:t>
            </a:r>
            <a:endParaRPr/>
          </a:p>
        </p:txBody>
      </p:sp>
    </p:spTree>
  </p:cSld>
  <p:timing>
    <p:tnLst>
      <p:par>
        <p:cTn dur="indefinite" id="27" nodeType="tmRoot" restart="never">
          <p:childTnLst>
            <p:seq>
              <p:cTn id="2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1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387440" y="5907600"/>
            <a:ext cx="7305480" cy="1133280"/>
          </a:xfrm>
          <a:prstGeom prst="rect">
            <a:avLst/>
          </a:prstGeom>
        </p:spPr>
      </p:pic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Summary</a:t>
            </a:r>
            <a:endParaRPr/>
          </a:p>
        </p:txBody>
      </p:sp>
      <p:sp>
        <p:nvSpPr>
          <p:cNvPr id="116" name="TextShape 2"/>
          <p:cNvSpPr txBox="1"/>
          <p:nvPr/>
        </p:nvSpPr>
        <p:spPr>
          <a:xfrm>
            <a:off x="504000" y="1769040"/>
            <a:ext cx="8870040" cy="646056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In this dissertation, observations, theory and numerical models will be combined to better understand the physics governing CME evolution in the solar wind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This better understanding will aid in the creation of a space weather forecasting model, based on actual physics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The driven shock wave will be studied as a separate, individual feature in greater detail than previous works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Proposed Timeline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504000" y="31489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Thank you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43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05840" y="548640"/>
            <a:ext cx="7955280" cy="4754880"/>
          </a:xfrm>
          <a:prstGeom prst="rect">
            <a:avLst/>
          </a:prstGeom>
        </p:spPr>
      </p:pic>
      <p:sp>
        <p:nvSpPr>
          <p:cNvPr id="44" name="TextShape 1"/>
          <p:cNvSpPr txBox="1"/>
          <p:nvPr/>
        </p:nvSpPr>
        <p:spPr>
          <a:xfrm>
            <a:off x="0" y="5832720"/>
            <a:ext cx="10080000" cy="34632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/>
              <a:t>https://perswww.kuleuven.be/~u0052182/weather/les3/14.png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Additional Slides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2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787480" y="46080"/>
            <a:ext cx="4505040" cy="6629040"/>
          </a:xfrm>
          <a:prstGeom prst="rect">
            <a:avLst/>
          </a:prstGeom>
        </p:spPr>
      </p:pic>
      <p:sp>
        <p:nvSpPr>
          <p:cNvPr id="121" name="TextShape 1"/>
          <p:cNvSpPr txBox="1"/>
          <p:nvPr/>
        </p:nvSpPr>
        <p:spPr>
          <a:xfrm>
            <a:off x="1062360" y="6583680"/>
            <a:ext cx="7955280" cy="89496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/>
              <a:t>Corona-Romero et al. (2013)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1702440" y="6328800"/>
            <a:ext cx="6675120" cy="34632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/>
              <a:t>Riley et al. (2007)</a:t>
            </a:r>
            <a:endParaRPr/>
          </a:p>
        </p:txBody>
      </p:sp>
      <p:pic>
        <p:nvPicPr>
          <p:cNvPr descr="" id="123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82680" y="1327680"/>
            <a:ext cx="5714640" cy="4752720"/>
          </a:xfrm>
          <a:prstGeom prst="rect">
            <a:avLst/>
          </a:prstGeom>
        </p:spPr>
      </p:pic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2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992320" y="341280"/>
            <a:ext cx="4095360" cy="5876640"/>
          </a:xfrm>
          <a:prstGeom prst="rect">
            <a:avLst/>
          </a:prstGeom>
        </p:spPr>
      </p:pic>
      <p:sp>
        <p:nvSpPr>
          <p:cNvPr id="125" name="TextShape 1"/>
          <p:cNvSpPr txBox="1"/>
          <p:nvPr/>
        </p:nvSpPr>
        <p:spPr>
          <a:xfrm>
            <a:off x="1702440" y="6328800"/>
            <a:ext cx="6675120" cy="34632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/>
              <a:t>Sheeley et al. (1999)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2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730160" y="1008360"/>
            <a:ext cx="6619680" cy="5543280"/>
          </a:xfrm>
          <a:prstGeom prst="rect">
            <a:avLst/>
          </a:prstGeom>
        </p:spPr>
      </p:pic>
      <p:sp>
        <p:nvSpPr>
          <p:cNvPr id="127" name="TextShape 1"/>
          <p:cNvSpPr txBox="1"/>
          <p:nvPr/>
        </p:nvSpPr>
        <p:spPr>
          <a:xfrm>
            <a:off x="1062360" y="6603120"/>
            <a:ext cx="7955280" cy="34632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/>
              <a:t>Russell &amp; Mulligan (2002)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ACE In-Situ Data</a:t>
            </a:r>
            <a:endParaRPr/>
          </a:p>
        </p:txBody>
      </p:sp>
      <p:pic>
        <p:nvPicPr>
          <p:cNvPr descr="" id="12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468360" y="1208520"/>
            <a:ext cx="9143640" cy="5143320"/>
          </a:xfrm>
          <a:prstGeom prst="rect">
            <a:avLst/>
          </a:prstGeom>
        </p:spPr>
      </p:pic>
      <p:pic>
        <p:nvPicPr>
          <p:cNvPr descr="" id="130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468360" y="1208520"/>
            <a:ext cx="9143640" cy="5143320"/>
          </a:xfrm>
          <a:prstGeom prst="rect">
            <a:avLst/>
          </a:prstGeom>
        </p:spPr>
      </p:pic>
      <p:sp>
        <p:nvSpPr>
          <p:cNvPr id="131" name="TextShape 2"/>
          <p:cNvSpPr txBox="1"/>
          <p:nvPr/>
        </p:nvSpPr>
        <p:spPr>
          <a:xfrm>
            <a:off x="1920240" y="1217160"/>
            <a:ext cx="6766560" cy="346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       </a:t>
            </a:r>
            <a:r>
              <a:rPr lang="en-US"/>
              <a:t>Shock    Flux Rope      </a:t>
            </a:r>
            <a:r>
              <a:rPr lang="en-US"/>
              <a:t>	</a:t>
            </a:r>
            <a:r>
              <a:rPr lang="en-US"/>
              <a:t>	</a:t>
            </a:r>
            <a:r>
              <a:rPr lang="en-US"/>
              <a:t>	</a:t>
            </a:r>
            <a:r>
              <a:rPr lang="en-US"/>
              <a:t>Flux Rope End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ACE In-Situ Data</a:t>
            </a:r>
            <a:endParaRPr/>
          </a:p>
        </p:txBody>
      </p:sp>
      <p:pic>
        <p:nvPicPr>
          <p:cNvPr descr="" id="133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468360" y="1208520"/>
            <a:ext cx="9143640" cy="5143320"/>
          </a:xfrm>
          <a:prstGeom prst="rect">
            <a:avLst/>
          </a:prstGeom>
        </p:spPr>
      </p:pic>
      <p:pic>
        <p:nvPicPr>
          <p:cNvPr descr="" id="13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468360" y="1208520"/>
            <a:ext cx="9143640" cy="5143320"/>
          </a:xfrm>
          <a:prstGeom prst="rect">
            <a:avLst/>
          </a:prstGeom>
        </p:spPr>
      </p:pic>
      <p:sp>
        <p:nvSpPr>
          <p:cNvPr id="135" name="TextShape 2"/>
          <p:cNvSpPr txBox="1"/>
          <p:nvPr/>
        </p:nvSpPr>
        <p:spPr>
          <a:xfrm>
            <a:off x="1920240" y="1217160"/>
            <a:ext cx="6766560" cy="346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       </a:t>
            </a:r>
            <a:r>
              <a:rPr lang="en-US"/>
              <a:t>Shock    Flux Rope      </a:t>
            </a:r>
            <a:r>
              <a:rPr lang="en-US"/>
              <a:t>	</a:t>
            </a:r>
            <a:r>
              <a:rPr lang="en-US"/>
              <a:t>	</a:t>
            </a:r>
            <a:r>
              <a:rPr lang="en-US"/>
              <a:t>	</a:t>
            </a:r>
            <a:r>
              <a:rPr lang="en-US"/>
              <a:t>Flux Rope End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ACE In-Situ Data</a:t>
            </a:r>
            <a:endParaRPr/>
          </a:p>
        </p:txBody>
      </p:sp>
      <p:pic>
        <p:nvPicPr>
          <p:cNvPr descr="" id="137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468360" y="1208520"/>
            <a:ext cx="9143640" cy="5143320"/>
          </a:xfrm>
          <a:prstGeom prst="rect">
            <a:avLst/>
          </a:prstGeom>
        </p:spPr>
      </p:pic>
      <p:pic>
        <p:nvPicPr>
          <p:cNvPr descr="" id="138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468360" y="1208520"/>
            <a:ext cx="9143640" cy="5143320"/>
          </a:xfrm>
          <a:prstGeom prst="rect">
            <a:avLst/>
          </a:prstGeom>
        </p:spPr>
      </p:pic>
      <p:sp>
        <p:nvSpPr>
          <p:cNvPr id="139" name="TextShape 2"/>
          <p:cNvSpPr txBox="1"/>
          <p:nvPr/>
        </p:nvSpPr>
        <p:spPr>
          <a:xfrm>
            <a:off x="1920240" y="1217160"/>
            <a:ext cx="6766560" cy="346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       </a:t>
            </a:r>
            <a:r>
              <a:rPr lang="en-US"/>
              <a:t>Shock    Flux Rope      </a:t>
            </a:r>
            <a:r>
              <a:rPr lang="en-US"/>
              <a:t>	</a:t>
            </a:r>
            <a:r>
              <a:rPr lang="en-US"/>
              <a:t>	</a:t>
            </a:r>
            <a:r>
              <a:rPr lang="en-US"/>
              <a:t>	</a:t>
            </a:r>
            <a:r>
              <a:rPr lang="en-US"/>
              <a:t>Flux Rope End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ACE In-Situ Data</a:t>
            </a:r>
            <a:endParaRPr/>
          </a:p>
        </p:txBody>
      </p:sp>
      <p:pic>
        <p:nvPicPr>
          <p:cNvPr descr="" id="14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468360" y="1208520"/>
            <a:ext cx="9143640" cy="5143320"/>
          </a:xfrm>
          <a:prstGeom prst="rect">
            <a:avLst/>
          </a:prstGeom>
        </p:spPr>
      </p:pic>
      <p:pic>
        <p:nvPicPr>
          <p:cNvPr descr="" id="142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468360" y="1208520"/>
            <a:ext cx="9143640" cy="5143320"/>
          </a:xfrm>
          <a:prstGeom prst="rect">
            <a:avLst/>
          </a:prstGeom>
        </p:spPr>
      </p:pic>
      <p:sp>
        <p:nvSpPr>
          <p:cNvPr id="143" name="TextShape 2"/>
          <p:cNvSpPr txBox="1"/>
          <p:nvPr/>
        </p:nvSpPr>
        <p:spPr>
          <a:xfrm>
            <a:off x="1920240" y="1217160"/>
            <a:ext cx="6766560" cy="346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       </a:t>
            </a:r>
            <a:r>
              <a:rPr lang="en-US"/>
              <a:t>Shock    Flux Rope      </a:t>
            </a:r>
            <a:r>
              <a:rPr lang="en-US"/>
              <a:t>	</a:t>
            </a:r>
            <a:r>
              <a:rPr lang="en-US"/>
              <a:t>	</a:t>
            </a:r>
            <a:r>
              <a:rPr lang="en-US"/>
              <a:t>	</a:t>
            </a:r>
            <a:r>
              <a:rPr lang="en-US"/>
              <a:t>Flux Rope End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SDO Imaging</a:t>
            </a:r>
            <a:endParaRPr/>
          </a:p>
        </p:txBody>
      </p:sp>
      <p:sp>
        <p:nvSpPr>
          <p:cNvPr id="145" name="TextShape 2"/>
          <p:cNvSpPr txBox="1"/>
          <p:nvPr/>
        </p:nvSpPr>
        <p:spPr>
          <a:xfrm>
            <a:off x="3897000" y="6766560"/>
            <a:ext cx="2286000" cy="35496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/>
              <a:t>171 A ~ 10</a:t>
            </a:r>
            <a:r>
              <a:rPr lang="en-US"/>
              <a:t>5.8 </a:t>
            </a:r>
            <a:r>
              <a:rPr lang="en-US"/>
              <a:t>K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Space Weather Effects</a:t>
            </a:r>
            <a:endParaRPr/>
          </a:p>
        </p:txBody>
      </p:sp>
      <p:pic>
        <p:nvPicPr>
          <p:cNvPr descr="" id="4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692360" y="1985400"/>
            <a:ext cx="6695640" cy="4781160"/>
          </a:xfrm>
          <a:prstGeom prst="rect">
            <a:avLst/>
          </a:prstGeom>
        </p:spPr>
      </p:pic>
      <p:pic>
        <p:nvPicPr>
          <p:cNvPr descr="" id="4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601560" y="1267200"/>
            <a:ext cx="8876880" cy="6019560"/>
          </a:xfrm>
          <a:prstGeom prst="rect">
            <a:avLst/>
          </a:prstGeom>
        </p:spPr>
      </p:pic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Discussion of Error</a:t>
            </a:r>
            <a:endParaRPr/>
          </a:p>
        </p:txBody>
      </p:sp>
      <p:sp>
        <p:nvSpPr>
          <p:cNvPr id="147" name="TextShape 2"/>
          <p:cNvSpPr txBox="1"/>
          <p:nvPr/>
        </p:nvSpPr>
        <p:spPr>
          <a:xfrm>
            <a:off x="504000" y="1371600"/>
            <a:ext cx="8870040" cy="60350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 sz="2800"/>
              <a:t>The goodness of fit is determined by assuming COR2 flux rope error of +/- .5 R</a:t>
            </a:r>
            <a:r>
              <a:rPr lang="en-US" sz="2800"/>
              <a:t>S </a:t>
            </a:r>
            <a:r>
              <a:rPr lang="en-US" sz="2800"/>
              <a:t>representing about 3% of the total FOV of the instrument. The shock front is difficult to see in COR2, so I increase this to 1</a:t>
            </a:r>
            <a:r>
              <a:rPr lang="en-US" sz="2800"/>
              <a:t>R</a:t>
            </a:r>
            <a:r>
              <a:rPr lang="en-US" sz="2800"/>
              <a:t>S</a:t>
            </a:r>
            <a:r>
              <a:rPr lang="en-US" sz="2800"/>
              <a:t>.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 sz="2800"/>
              <a:t>For each front in HI-1, I use an error of +/- 2.5R</a:t>
            </a:r>
            <a:r>
              <a:rPr lang="en-US" sz="2800"/>
              <a:t>S</a:t>
            </a:r>
            <a:r>
              <a:rPr lang="en-US" sz="2800"/>
              <a:t>, or about 7% of the FOV; because of both the larger FOV and the ambiguity in differentiating the separate structures as the CME propagates outward.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9" name="TextShape 2"/>
          <p:cNvSpPr txBox="1"/>
          <p:nvPr/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15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525400" y="0"/>
            <a:ext cx="5029200" cy="6629400"/>
          </a:xfrm>
          <a:prstGeom prst="rect">
            <a:avLst/>
          </a:prstGeom>
        </p:spPr>
      </p:pic>
      <p:sp>
        <p:nvSpPr>
          <p:cNvPr id="151" name="TextShape 3"/>
          <p:cNvSpPr txBox="1"/>
          <p:nvPr/>
        </p:nvSpPr>
        <p:spPr>
          <a:xfrm>
            <a:off x="2754000" y="6629760"/>
            <a:ext cx="4572000" cy="48672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 sz="2800"/>
              <a:t>HI-2</a:t>
            </a:r>
            <a:endParaRPr/>
          </a:p>
        </p:txBody>
      </p:sp>
      <p:sp>
        <p:nvSpPr>
          <p:cNvPr id="152" name="TextShape 4"/>
          <p:cNvSpPr txBox="1"/>
          <p:nvPr/>
        </p:nvSpPr>
        <p:spPr>
          <a:xfrm>
            <a:off x="0" y="360"/>
            <a:ext cx="2194560" cy="6007320"/>
          </a:xfrm>
          <a:prstGeom prst="rect">
            <a:avLst/>
          </a:prstGeom>
        </p:spPr>
        <p:txBody>
          <a:bodyPr bIns="45000" lIns="90000" rIns="90000" tIns="45000" wrap="none"/>
          <a:p>
            <a:endParaRPr/>
          </a:p>
          <a:p>
            <a:r>
              <a:rPr lang="en-US" sz="2600"/>
              <a:t>Background Subtracted</a:t>
            </a:r>
            <a:endParaRPr/>
          </a:p>
          <a:p>
            <a:r>
              <a:rPr lang="en-US" sz="2600"/>
              <a:t>Density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r>
              <a:rPr lang="en-US" sz="2600"/>
              <a:t>Observation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r>
              <a:rPr lang="en-US" sz="2600"/>
              <a:t>Total Density</a:t>
            </a:r>
            <a:endParaRPr/>
          </a:p>
          <a:p>
            <a:r>
              <a:rPr lang="en-US" sz="2600"/>
              <a:t>(Normalized by r</a:t>
            </a:r>
            <a:r>
              <a:rPr lang="en-US" sz="2600"/>
              <a:t>2</a:t>
            </a:r>
            <a:r>
              <a:rPr lang="en-US" sz="2600"/>
              <a:t>)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Drag Parameter</a:t>
            </a:r>
            <a:endParaRPr/>
          </a:p>
        </p:txBody>
      </p:sp>
      <p:sp>
        <p:nvSpPr>
          <p:cNvPr id="155" name="TextShape 2"/>
          <p:cNvSpPr txBox="1"/>
          <p:nvPr/>
        </p:nvSpPr>
        <p:spPr>
          <a:xfrm>
            <a:off x="504000" y="1563480"/>
            <a:ext cx="8870040" cy="630036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By making some assumptions about CME geometry and density, we can arrive at a drag parameter in the form of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Using ~15 events with density ratios obtained from ACE, I will find a c</a:t>
            </a:r>
            <a:r>
              <a:rPr lang="en-US"/>
              <a:t>d </a:t>
            </a:r>
            <a:r>
              <a:rPr lang="en-US"/>
              <a:t>for each individual event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This will further the space weather prediction aspect of my dissertation, as I can use a unique </a:t>
            </a:r>
            <a:r>
              <a:rPr lang="en-US">
                <a:latin typeface="Arial"/>
                <a:ea typeface="Arial"/>
              </a:rPr>
              <a:t>γ</a:t>
            </a:r>
            <a:r>
              <a:rPr lang="en-US">
                <a:latin typeface="Arial"/>
                <a:ea typeface="Arial"/>
              </a:rPr>
              <a:t>. Current attempts to use the drag model assume an average value for </a:t>
            </a:r>
            <a:r>
              <a:rPr lang="en-US">
                <a:latin typeface="Arial"/>
                <a:ea typeface="Arial"/>
              </a:rPr>
              <a:t>γ</a:t>
            </a:r>
            <a:r>
              <a:rPr lang="en-US">
                <a:latin typeface="Arial"/>
                <a:ea typeface="Arial"/>
              </a:rPr>
              <a:t>.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What is a Coronal Mass Ejection?</a:t>
            </a:r>
            <a:endParaRPr/>
          </a:p>
        </p:txBody>
      </p:sp>
      <p:sp>
        <p:nvSpPr>
          <p:cNvPr id="49" name="TextShape 2"/>
          <p:cNvSpPr txBox="1"/>
          <p:nvPr/>
        </p:nvSpPr>
        <p:spPr>
          <a:xfrm>
            <a:off x="504000" y="1769040"/>
            <a:ext cx="4328280" cy="56376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A CME is an eruption of magnetized plasma from the Sun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CMEs carry the strongest southward magnetic fields and are therefore a major driver of space weather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The basic structure of a CME is a magnetic flux rope</a:t>
            </a:r>
            <a:endParaRPr/>
          </a:p>
        </p:txBody>
      </p:sp>
      <p:sp>
        <p:nvSpPr>
          <p:cNvPr id="50" name="TextShape 3"/>
          <p:cNvSpPr txBox="1"/>
          <p:nvPr/>
        </p:nvSpPr>
        <p:spPr>
          <a:xfrm>
            <a:off x="5577840" y="6054480"/>
            <a:ext cx="3383280" cy="346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Animation courtesy nasa.gov</a:t>
            </a: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Dissertation Objectives</a:t>
            </a:r>
            <a:endParaRPr/>
          </a:p>
        </p:txBody>
      </p:sp>
      <p:sp>
        <p:nvSpPr>
          <p:cNvPr id="52" name="TextShape 2"/>
          <p:cNvSpPr txBox="1"/>
          <p:nvPr/>
        </p:nvSpPr>
        <p:spPr>
          <a:xfrm>
            <a:off x="504000" y="1769040"/>
            <a:ext cx="8870040" cy="6003360"/>
          </a:xfrm>
          <a:prstGeom prst="rect">
            <a:avLst/>
          </a:prstGeom>
        </p:spPr>
        <p:txBody>
          <a:bodyPr bIns="0" lIns="0" rIns="0" tIns="0" wrap="none"/>
          <a:p>
            <a:pPr>
              <a:buFont typeface="Times New Roman"/>
              <a:buAutoNum type="arabicParenR"/>
            </a:pPr>
            <a:r>
              <a:rPr lang="en-US"/>
              <a:t> </a:t>
            </a:r>
            <a:r>
              <a:rPr lang="en-US"/>
              <a:t>How does a CME propagate in the interplanetary space, and what factors control the propagation?</a:t>
            </a:r>
            <a:endParaRPr/>
          </a:p>
          <a:p>
            <a:pPr>
              <a:buFont typeface="Times New Roman"/>
              <a:buAutoNum type="arabicParenR"/>
            </a:pPr>
            <a:r>
              <a:rPr lang="en-US"/>
              <a:t> </a:t>
            </a:r>
            <a:r>
              <a:rPr lang="en-US"/>
              <a:t>How is a CME driven shock front formed and how does it evolve?</a:t>
            </a:r>
            <a:endParaRPr/>
          </a:p>
          <a:p>
            <a:pPr>
              <a:buFont typeface="Times New Roman"/>
              <a:buAutoNum type="arabicParenR"/>
            </a:pPr>
            <a:r>
              <a:rPr lang="en-US"/>
              <a:t> </a:t>
            </a:r>
            <a:r>
              <a:rPr lang="en-US"/>
              <a:t>Can a physics-based model of propagation be turned into a useful spaceweather prediction tool for realtime forecasting?</a:t>
            </a:r>
            <a:endParaRPr/>
          </a:p>
        </p:txBody>
      </p:sp>
    </p:spTree>
  </p:cSld>
  <p:timing>
    <p:tnLst>
      <p:par>
        <p:cTn dur="indefinite" id="5" nodeType="tmRoot" restart="never">
          <p:childTnLst>
            <p:seq>
              <p:cTn id="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182880" y="6583680"/>
            <a:ext cx="9692640" cy="34632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US"/>
              <a:t>Figure from Zurbuchen &amp; Richardson (2006)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1) CME Propagation-Introduction</a:t>
            </a:r>
            <a:endParaRPr/>
          </a:p>
        </p:txBody>
      </p:sp>
      <p:sp>
        <p:nvSpPr>
          <p:cNvPr id="55" name="TextShape 2"/>
          <p:cNvSpPr txBox="1"/>
          <p:nvPr/>
        </p:nvSpPr>
        <p:spPr>
          <a:xfrm>
            <a:off x="504000" y="2194560"/>
            <a:ext cx="8870040" cy="579096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Sheeley et al. (1999) showed that CMEs come in two types, fast and slow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Regardless of initial velocity, CMEs are all generally considered to trend to the ambient solar wind speed as they propagate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Many different models have been used to model this propagation</a:t>
            </a:r>
            <a:endParaRPr/>
          </a:p>
        </p:txBody>
      </p:sp>
    </p:spTree>
  </p:cSld>
  <p:timing>
    <p:tnLst>
      <p:par>
        <p:cTn dur="indefinite" id="7" nodeType="tmRoot" restart="never">
          <p:childTnLst>
            <p:seq>
              <p:cTn id="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